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8"/>
  </p:notesMasterIdLst>
  <p:sldIdLst>
    <p:sldId id="273" r:id="rId3"/>
    <p:sldId id="282" r:id="rId4"/>
    <p:sldId id="276" r:id="rId5"/>
    <p:sldId id="269" r:id="rId6"/>
    <p:sldId id="257" r:id="rId7"/>
    <p:sldId id="258" r:id="rId8"/>
    <p:sldId id="259" r:id="rId9"/>
    <p:sldId id="260" r:id="rId10"/>
    <p:sldId id="261" r:id="rId11"/>
    <p:sldId id="262" r:id="rId12"/>
    <p:sldId id="264" r:id="rId13"/>
    <p:sldId id="283" r:id="rId14"/>
    <p:sldId id="270" r:id="rId15"/>
    <p:sldId id="277" r:id="rId16"/>
    <p:sldId id="284"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lear Sans" panose="020B0503030202020304" pitchFamily="34" charset="0"/>
      <p:regular r:id="rId23"/>
    </p:embeddedFont>
    <p:embeddedFont>
      <p:font typeface="Clear Sans Bold" panose="020B0803030202020304" pitchFamily="34" charset="0"/>
      <p:regular r:id="rId24"/>
      <p:bold r:id="rId25"/>
    </p:embeddedFont>
    <p:embeddedFont>
      <p:font typeface="Clear Sans Medium" panose="020B0603030202020304" pitchFamily="34" charset="0"/>
      <p:regular r:id="rId26"/>
      <p:bold r:id="rId27"/>
      <p:italic r:id="rId28"/>
      <p:boldItalic r:id="rId29"/>
    </p:embeddedFont>
    <p:embeddedFont>
      <p:font typeface="DejaVu Serif Bold" panose="02060803050605020204" pitchFamily="18" charset="0"/>
      <p:regular r:id="rId30"/>
      <p:bold r:id="rId31"/>
    </p:embeddedFont>
    <p:embeddedFont>
      <p:font typeface="Noto Serif Display" panose="02020502080505020204" pitchFamily="18" charset="0"/>
      <p:regular r:id="rId32"/>
    </p:embeddedFont>
    <p:embeddedFont>
      <p:font typeface="Noto Serif Display Bold" panose="02020802080505020204" pitchFamily="18"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8" autoAdjust="0"/>
    <p:restoredTop sz="94716" autoAdjust="0"/>
  </p:normalViewPr>
  <p:slideViewPr>
    <p:cSldViewPr>
      <p:cViewPr varScale="1">
        <p:scale>
          <a:sx n="95" d="100"/>
          <a:sy n="95" d="100"/>
        </p:scale>
        <p:origin x="248" y="344"/>
      </p:cViewPr>
      <p:guideLst>
        <p:guide orient="horz" pos="213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46B82-8485-AC49-8FCF-BFBDDBDA472B}" type="datetimeFigureOut">
              <a:rPr lang="en-VN" smtClean="0"/>
              <a:t>24/10/2023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41E8A-AEC4-0148-B8E2-821AD7C608FB}" type="slidenum">
              <a:rPr lang="en-VN" smtClean="0"/>
              <a:t>‹#›</a:t>
            </a:fld>
            <a:endParaRPr lang="en-VN"/>
          </a:p>
        </p:txBody>
      </p:sp>
    </p:spTree>
    <p:extLst>
      <p:ext uri="{BB962C8B-B14F-4D97-AF65-F5344CB8AC3E}">
        <p14:creationId xmlns:p14="http://schemas.microsoft.com/office/powerpoint/2010/main" val="886155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2EC206-0D68-6940-8782-6E49BED55BF2}"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72697B-3819-6540-B952-0852DDB70D9E}"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158CB6-94F1-DA47-AD16-40A92D455BF6}"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FB4CC05-0BF3-A947-A75D-DD9FE045FEF1}"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203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BBAB4A-B987-DA40-ABB9-0CD023E6D5BF}"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89638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9890D0-3872-A749-8E67-DBAB189D8F47}"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4044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E7B917-5224-4144-B35E-895E2DA973B8}" type="datetime1">
              <a:rPr lang="en-US" smtClean="0"/>
              <a:t>10/24/23</a:t>
            </a:fld>
            <a:endParaRPr lang="en-US"/>
          </a:p>
        </p:txBody>
      </p:sp>
      <p:sp>
        <p:nvSpPr>
          <p:cNvPr id="6" name="Footer Placeholder 5"/>
          <p:cNvSpPr>
            <a:spLocks noGrp="1"/>
          </p:cNvSpPr>
          <p:nvPr>
            <p:ph type="ftr" sz="quarter" idx="11"/>
          </p:nvPr>
        </p:nvSpPr>
        <p:spPr/>
        <p:txBody>
          <a:bodyPr/>
          <a:lstStyle/>
          <a:p>
            <a:r>
              <a:rPr lang="en-US"/>
              <a:t>23127165 - Nguyễn Hải Đăng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031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1BBAB5-5463-F84D-B5A1-EDBA2BA1D036}" type="datetime1">
              <a:rPr lang="en-US" smtClean="0"/>
              <a:t>10/24/23</a:t>
            </a:fld>
            <a:endParaRPr lang="en-US"/>
          </a:p>
        </p:txBody>
      </p:sp>
      <p:sp>
        <p:nvSpPr>
          <p:cNvPr id="8" name="Footer Placeholder 7"/>
          <p:cNvSpPr>
            <a:spLocks noGrp="1"/>
          </p:cNvSpPr>
          <p:nvPr>
            <p:ph type="ftr" sz="quarter" idx="11"/>
          </p:nvPr>
        </p:nvSpPr>
        <p:spPr/>
        <p:txBody>
          <a:bodyPr/>
          <a:lstStyle/>
          <a:p>
            <a:r>
              <a:rPr lang="en-US"/>
              <a:t>23127165 - Nguyễn Hải Đăng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1975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8086D2-0ABE-254B-9F7E-774995516D05}" type="datetime1">
              <a:rPr lang="en-US" smtClean="0"/>
              <a:t>10/24/23</a:t>
            </a:fld>
            <a:endParaRPr lang="en-US"/>
          </a:p>
        </p:txBody>
      </p:sp>
      <p:sp>
        <p:nvSpPr>
          <p:cNvPr id="4" name="Footer Placeholder 3"/>
          <p:cNvSpPr>
            <a:spLocks noGrp="1"/>
          </p:cNvSpPr>
          <p:nvPr>
            <p:ph type="ftr" sz="quarter" idx="11"/>
          </p:nvPr>
        </p:nvSpPr>
        <p:spPr/>
        <p:txBody>
          <a:bodyPr/>
          <a:lstStyle/>
          <a:p>
            <a:r>
              <a:rPr lang="en-US"/>
              <a:t>23127165 - Nguyễn Hải Đăng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1175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73AD7-94BE-9546-81FB-185A49CB6BBA}" type="datetime1">
              <a:rPr lang="en-US" smtClean="0"/>
              <a:t>10/24/23</a:t>
            </a:fld>
            <a:endParaRPr lang="en-US"/>
          </a:p>
        </p:txBody>
      </p:sp>
      <p:sp>
        <p:nvSpPr>
          <p:cNvPr id="3" name="Footer Placeholder 2"/>
          <p:cNvSpPr>
            <a:spLocks noGrp="1"/>
          </p:cNvSpPr>
          <p:nvPr>
            <p:ph type="ftr" sz="quarter" idx="11"/>
          </p:nvPr>
        </p:nvSpPr>
        <p:spPr/>
        <p:txBody>
          <a:bodyPr/>
          <a:lstStyle/>
          <a:p>
            <a:r>
              <a:rPr lang="en-US"/>
              <a:t>23127165 - Nguyễn Hải Đăng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49445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6AC3F7-2971-F549-B02D-4A856F5FF0C6}" type="datetime1">
              <a:rPr lang="en-US" smtClean="0"/>
              <a:t>10/24/23</a:t>
            </a:fld>
            <a:endParaRPr lang="en-US"/>
          </a:p>
        </p:txBody>
      </p:sp>
      <p:sp>
        <p:nvSpPr>
          <p:cNvPr id="6" name="Footer Placeholder 5"/>
          <p:cNvSpPr>
            <a:spLocks noGrp="1"/>
          </p:cNvSpPr>
          <p:nvPr>
            <p:ph type="ftr" sz="quarter" idx="11"/>
          </p:nvPr>
        </p:nvSpPr>
        <p:spPr/>
        <p:txBody>
          <a:bodyPr/>
          <a:lstStyle/>
          <a:p>
            <a:r>
              <a:rPr lang="en-US"/>
              <a:t>23127165 - Nguyễn Hải Đăng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4409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1BA35-8254-094E-9E20-A943B71BF746}"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68DE39-371D-544D-9177-02C40F0C44B9}" type="datetime1">
              <a:rPr lang="en-US" smtClean="0"/>
              <a:t>10/24/23</a:t>
            </a:fld>
            <a:endParaRPr lang="en-US"/>
          </a:p>
        </p:txBody>
      </p:sp>
      <p:sp>
        <p:nvSpPr>
          <p:cNvPr id="6" name="Footer Placeholder 5"/>
          <p:cNvSpPr>
            <a:spLocks noGrp="1"/>
          </p:cNvSpPr>
          <p:nvPr>
            <p:ph type="ftr" sz="quarter" idx="11"/>
          </p:nvPr>
        </p:nvSpPr>
        <p:spPr/>
        <p:txBody>
          <a:bodyPr/>
          <a:lstStyle/>
          <a:p>
            <a:r>
              <a:rPr lang="en-US"/>
              <a:t>23127165 - Nguyễn Hải Đăng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87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F409A9-FCBE-D24D-A911-4C91559E6A75}"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1825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7C3FF1-7CB0-EC4E-9C38-914B244041FB}"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4401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9474C5-8A4A-6C4B-BDD0-644C24D94191}" type="datetime1">
              <a:rPr lang="en-US" smtClean="0"/>
              <a:t>10/24/23</a:t>
            </a:fld>
            <a:endParaRPr lang="en-US"/>
          </a:p>
        </p:txBody>
      </p:sp>
      <p:sp>
        <p:nvSpPr>
          <p:cNvPr id="5" name="Footer Placeholder 4"/>
          <p:cNvSpPr>
            <a:spLocks noGrp="1"/>
          </p:cNvSpPr>
          <p:nvPr>
            <p:ph type="ftr" sz="quarter" idx="11"/>
          </p:nvPr>
        </p:nvSpPr>
        <p:spPr/>
        <p:txBody>
          <a:bodyPr/>
          <a:lstStyle/>
          <a:p>
            <a:r>
              <a:rPr lang="en-US"/>
              <a:t>23127165 - Nguyễn Hải Đăng</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71CD99-940B-CF4C-A275-5BBD4F085B90}" type="datetime1">
              <a:rPr lang="en-US" smtClean="0"/>
              <a:t>10/24/23</a:t>
            </a:fld>
            <a:endParaRPr lang="en-US"/>
          </a:p>
        </p:txBody>
      </p:sp>
      <p:sp>
        <p:nvSpPr>
          <p:cNvPr id="6" name="Footer Placeholder 5"/>
          <p:cNvSpPr>
            <a:spLocks noGrp="1"/>
          </p:cNvSpPr>
          <p:nvPr>
            <p:ph type="ftr" sz="quarter" idx="11"/>
          </p:nvPr>
        </p:nvSpPr>
        <p:spPr/>
        <p:txBody>
          <a:bodyPr/>
          <a:lstStyle/>
          <a:p>
            <a:r>
              <a:rPr lang="en-US"/>
              <a:t>23127165 - Nguyễn Hải Đăng</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8018B7-DFBC-D244-B3FE-63A041866F7C}" type="datetime1">
              <a:rPr lang="en-US" smtClean="0"/>
              <a:t>10/24/23</a:t>
            </a:fld>
            <a:endParaRPr lang="en-US"/>
          </a:p>
        </p:txBody>
      </p:sp>
      <p:sp>
        <p:nvSpPr>
          <p:cNvPr id="8" name="Footer Placeholder 7"/>
          <p:cNvSpPr>
            <a:spLocks noGrp="1"/>
          </p:cNvSpPr>
          <p:nvPr>
            <p:ph type="ftr" sz="quarter" idx="11"/>
          </p:nvPr>
        </p:nvSpPr>
        <p:spPr/>
        <p:txBody>
          <a:bodyPr/>
          <a:lstStyle/>
          <a:p>
            <a:r>
              <a:rPr lang="en-US"/>
              <a:t>23127165 - Nguyễn Hải Đăng</a:t>
            </a:r>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B8F8A3-C3A1-274A-87D4-D701E0BC45A9}" type="datetime1">
              <a:rPr lang="en-US" smtClean="0"/>
              <a:t>10/24/23</a:t>
            </a:fld>
            <a:endParaRPr lang="en-US"/>
          </a:p>
        </p:txBody>
      </p:sp>
      <p:sp>
        <p:nvSpPr>
          <p:cNvPr id="4" name="Footer Placeholder 3"/>
          <p:cNvSpPr>
            <a:spLocks noGrp="1"/>
          </p:cNvSpPr>
          <p:nvPr>
            <p:ph type="ftr" sz="quarter" idx="11"/>
          </p:nvPr>
        </p:nvSpPr>
        <p:spPr/>
        <p:txBody>
          <a:bodyPr/>
          <a:lstStyle/>
          <a:p>
            <a:r>
              <a:rPr lang="en-US"/>
              <a:t>23127165 - Nguyễn Hải Đăng</a:t>
            </a:r>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E178C8-7B50-524E-BE9B-C13C99A16F3D}" type="datetime1">
              <a:rPr lang="en-US" smtClean="0"/>
              <a:t>10/24/23</a:t>
            </a:fld>
            <a:endParaRPr lang="en-US"/>
          </a:p>
        </p:txBody>
      </p:sp>
      <p:sp>
        <p:nvSpPr>
          <p:cNvPr id="3" name="Footer Placeholder 2"/>
          <p:cNvSpPr>
            <a:spLocks noGrp="1"/>
          </p:cNvSpPr>
          <p:nvPr>
            <p:ph type="ftr" sz="quarter" idx="11"/>
          </p:nvPr>
        </p:nvSpPr>
        <p:spPr/>
        <p:txBody>
          <a:bodyPr/>
          <a:lstStyle/>
          <a:p>
            <a:r>
              <a:rPr lang="en-US"/>
              <a:t>23127165 - Nguyễn Hải Đăng</a:t>
            </a:r>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553B06-2FB1-3446-B275-1829F888C7CE}" type="datetime1">
              <a:rPr lang="en-US" smtClean="0"/>
              <a:t>10/24/23</a:t>
            </a:fld>
            <a:endParaRPr lang="en-US"/>
          </a:p>
        </p:txBody>
      </p:sp>
      <p:sp>
        <p:nvSpPr>
          <p:cNvPr id="6" name="Footer Placeholder 5"/>
          <p:cNvSpPr>
            <a:spLocks noGrp="1"/>
          </p:cNvSpPr>
          <p:nvPr>
            <p:ph type="ftr" sz="quarter" idx="11"/>
          </p:nvPr>
        </p:nvSpPr>
        <p:spPr/>
        <p:txBody>
          <a:bodyPr/>
          <a:lstStyle/>
          <a:p>
            <a:r>
              <a:rPr lang="en-US"/>
              <a:t>23127165 - Nguyễn Hải Đăng</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D59962-A9C2-1147-BAA4-3942AACDD440}" type="datetime1">
              <a:rPr lang="en-US" smtClean="0"/>
              <a:t>10/24/23</a:t>
            </a:fld>
            <a:endParaRPr lang="en-US"/>
          </a:p>
        </p:txBody>
      </p:sp>
      <p:sp>
        <p:nvSpPr>
          <p:cNvPr id="6" name="Footer Placeholder 5"/>
          <p:cNvSpPr>
            <a:spLocks noGrp="1"/>
          </p:cNvSpPr>
          <p:nvPr>
            <p:ph type="ftr" sz="quarter" idx="11"/>
          </p:nvPr>
        </p:nvSpPr>
        <p:spPr/>
        <p:txBody>
          <a:bodyPr/>
          <a:lstStyle/>
          <a:p>
            <a:r>
              <a:rPr lang="en-US"/>
              <a:t>23127165 - Nguyễn Hải Đăng</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B483F-2A0F-7B4A-BA90-6A37DF75D85B}" type="datetime1">
              <a:rPr lang="en-US" smtClean="0"/>
              <a:t>10/24/23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23127165 - Nguyễn Hải Đăng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83161-0374-E846-8467-C57536F00BC2}" type="datetime1">
              <a:rPr lang="en-US" smtClean="0"/>
              <a:t>10/24/23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23127165 - Nguyễn Hải Đăng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89755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32.svg"/><Relationship Id="rId3" Type="http://schemas.openxmlformats.org/officeDocument/2006/relationships/image" Target="../media/image34.svg"/><Relationship Id="rId7" Type="http://schemas.openxmlformats.org/officeDocument/2006/relationships/image" Target="../media/image52.svg"/><Relationship Id="rId12"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3.xml.rels><?xml version="1.0" encoding="UTF-8" standalone="yes"?>
<Relationships xmlns="http://schemas.openxmlformats.org/package/2006/relationships"><Relationship Id="rId8" Type="http://schemas.openxmlformats.org/officeDocument/2006/relationships/hyperlink" Target="https://didongviet.vn/dchannel/cpu-intel/" TargetMode="External"/><Relationship Id="rId3" Type="http://schemas.openxmlformats.org/officeDocument/2006/relationships/hyperlink" Target="https://fptshop.com.vn/tin-tuc/tin-moi/lich-su-cpu-may-tinh-144520" TargetMode="External"/><Relationship Id="rId7" Type="http://schemas.openxmlformats.org/officeDocument/2006/relationships/hyperlink" Target="https://vi.wikipedia.org/wiki/CPU#:~:text=Hai%20nh%C3%A0%20s%E1%BA%A3n%20xu%E1%BA%A5t%20CPU,2250%20transistor%20v%C3%A0%2016%20ch%C3%A2n." TargetMode="External"/><Relationship Id="rId2" Type="http://schemas.openxmlformats.org/officeDocument/2006/relationships/hyperlink" Target="https://vi.wikipedia.org/wiki/CPU" TargetMode="External"/><Relationship Id="rId1" Type="http://schemas.openxmlformats.org/officeDocument/2006/relationships/slideLayout" Target="../slideLayouts/slideLayout7.xml"/><Relationship Id="rId6" Type="http://schemas.openxmlformats.org/officeDocument/2006/relationships/hyperlink" Target="https://hoanghapc.vn/card-do-hoa-tich-hop-trong-cpu" TargetMode="External"/><Relationship Id="rId5" Type="http://schemas.openxmlformats.org/officeDocument/2006/relationships/hyperlink" Target="https://hoanghapc.vn/nhung-cai-tien-dac-biet-ma-cpu-the-he-thu-11-cua-intel-mang-lai" TargetMode="External"/><Relationship Id="rId4" Type="http://schemas.openxmlformats.org/officeDocument/2006/relationships/hyperlink" Target="https://en.wikipedia.org/wiki/History_of_general-purpose_CPUs" TargetMode="External"/><Relationship Id="rId9" Type="http://schemas.openxmlformats.org/officeDocument/2006/relationships/hyperlink" Target="https://didongviet.vn/dchannel/cpu-am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6744149" y="1625397"/>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6744149" y="4987287"/>
            <a:ext cx="994813" cy="2233253"/>
          </a:xfrm>
          <a:custGeom>
            <a:avLst/>
            <a:gdLst/>
            <a:ahLst/>
            <a:cxnLst/>
            <a:rect l="l" t="t" r="r" b="b"/>
            <a:pathLst>
              <a:path w="994813" h="2233253">
                <a:moveTo>
                  <a:pt x="0" y="0"/>
                </a:moveTo>
                <a:lnTo>
                  <a:pt x="994812" y="0"/>
                </a:lnTo>
                <a:lnTo>
                  <a:pt x="994812" y="2233253"/>
                </a:lnTo>
                <a:lnTo>
                  <a:pt x="0" y="22332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458421" y="6818868"/>
            <a:ext cx="2312968" cy="3164508"/>
          </a:xfrm>
          <a:custGeom>
            <a:avLst/>
            <a:gdLst/>
            <a:ahLst/>
            <a:cxnLst/>
            <a:rect l="l" t="t" r="r" b="b"/>
            <a:pathLst>
              <a:path w="2312968" h="3164508">
                <a:moveTo>
                  <a:pt x="0" y="0"/>
                </a:moveTo>
                <a:lnTo>
                  <a:pt x="2312968" y="0"/>
                </a:lnTo>
                <a:lnTo>
                  <a:pt x="2312968" y="3164508"/>
                </a:lnTo>
                <a:lnTo>
                  <a:pt x="0" y="31645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2377097" y="1604209"/>
            <a:ext cx="3813220" cy="5214659"/>
          </a:xfrm>
          <a:custGeom>
            <a:avLst/>
            <a:gdLst/>
            <a:ahLst/>
            <a:cxnLst/>
            <a:rect l="l" t="t" r="r" b="b"/>
            <a:pathLst>
              <a:path w="3813220" h="5214659">
                <a:moveTo>
                  <a:pt x="0" y="0"/>
                </a:moveTo>
                <a:lnTo>
                  <a:pt x="3813220" y="0"/>
                </a:lnTo>
                <a:lnTo>
                  <a:pt x="3813220" y="5214659"/>
                </a:lnTo>
                <a:lnTo>
                  <a:pt x="0" y="521465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8492308" y="1470657"/>
            <a:ext cx="9416074" cy="4377221"/>
            <a:chOff x="0" y="-47625"/>
            <a:chExt cx="12884281" cy="5836296"/>
          </a:xfrm>
        </p:grpSpPr>
        <p:sp>
          <p:nvSpPr>
            <p:cNvPr id="10" name="TextBox 10"/>
            <p:cNvSpPr txBox="1"/>
            <p:nvPr/>
          </p:nvSpPr>
          <p:spPr>
            <a:xfrm>
              <a:off x="34047" y="1274614"/>
              <a:ext cx="12362947" cy="4514057"/>
            </a:xfrm>
            <a:prstGeom prst="rect">
              <a:avLst/>
            </a:prstGeom>
          </p:spPr>
          <p:txBody>
            <a:bodyPr wrap="square" lIns="0" tIns="0" rIns="0" bIns="0" rtlCol="0" anchor="t">
              <a:spAutoFit/>
            </a:bodyPr>
            <a:lstStyle/>
            <a:p>
              <a:pPr marL="0" marR="0" lvl="0" indent="0" algn="ctr" defTabSz="914400" rtl="0" eaLnBrk="1" fontAlgn="auto" latinLnBrk="0" hangingPunct="1">
                <a:lnSpc>
                  <a:spcPts val="8799"/>
                </a:lnSpc>
                <a:spcBef>
                  <a:spcPts val="0"/>
                </a:spcBef>
                <a:spcAft>
                  <a:spcPts val="0"/>
                </a:spcAft>
                <a:buClrTx/>
                <a:buSzTx/>
                <a:buFontTx/>
                <a:buNone/>
                <a:tabLst/>
                <a:defRPr/>
              </a:pPr>
              <a:r>
                <a:rPr kumimoji="0" lang="en-US" sz="8799" b="0" i="0" u="none" strike="noStrike" kern="1200" cap="none" spc="0" normalizeH="0" baseline="0" noProof="0" dirty="0">
                  <a:ln>
                    <a:noFill/>
                  </a:ln>
                  <a:solidFill>
                    <a:srgbClr val="F7B4A7"/>
                  </a:solidFill>
                  <a:effectLst/>
                  <a:uLnTx/>
                  <a:uFillTx/>
                  <a:latin typeface="Clear Sans Bold"/>
                  <a:ea typeface="+mn-ea"/>
                  <a:cs typeface="+mn-cs"/>
                </a:rPr>
                <a:t> TÌM HIỂU VỀ CÁC BỘ VI XỬ LÝ     (CPU)</a:t>
              </a:r>
            </a:p>
          </p:txBody>
        </p:sp>
        <p:sp>
          <p:nvSpPr>
            <p:cNvPr id="11" name="TextBox 11"/>
            <p:cNvSpPr txBox="1"/>
            <p:nvPr/>
          </p:nvSpPr>
          <p:spPr>
            <a:xfrm>
              <a:off x="0" y="-47625"/>
              <a:ext cx="12884281" cy="525057"/>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9">
            <a:extLst>
              <a:ext uri="{FF2B5EF4-FFF2-40B4-BE49-F238E27FC236}">
                <a16:creationId xmlns:a16="http://schemas.microsoft.com/office/drawing/2014/main" id="{FF27737D-81B1-22A0-0A17-A41C4C817B09}"/>
              </a:ext>
            </a:extLst>
          </p:cNvPr>
          <p:cNvSpPr txBox="1"/>
          <p:nvPr/>
        </p:nvSpPr>
        <p:spPr>
          <a:xfrm>
            <a:off x="13706241" y="6718290"/>
            <a:ext cx="3752284" cy="2018694"/>
          </a:xfrm>
          <a:prstGeom prst="rect">
            <a:avLst/>
          </a:prstGeom>
        </p:spPr>
        <p:txBody>
          <a:bodyPr wrap="square" lIns="0" tIns="0" rIns="0" bIns="0" rtlCol="0" anchor="t">
            <a:spAutoFit/>
          </a:bodyPr>
          <a:lstStyle/>
          <a:p>
            <a:pPr marL="0" marR="0" lvl="0" indent="0" algn="l" defTabSz="914400" rtl="0" eaLnBrk="1" fontAlgn="auto" latinLnBrk="0" hangingPunct="1">
              <a:lnSpc>
                <a:spcPts val="4030"/>
              </a:lnSpc>
              <a:spcBef>
                <a:spcPts val="0"/>
              </a:spcBef>
              <a:spcAft>
                <a:spcPts val="0"/>
              </a:spcAft>
              <a:buClrTx/>
              <a:buSzTx/>
              <a:buFontTx/>
              <a:buNone/>
              <a:tabLst/>
              <a:defRPr/>
            </a:pPr>
            <a:r>
              <a:rPr kumimoji="0" lang="en-US" sz="2878" b="0" i="0" u="none" strike="noStrike" kern="1200" cap="none" spc="0" normalizeH="0" baseline="0" noProof="0" dirty="0">
                <a:ln>
                  <a:noFill/>
                </a:ln>
                <a:solidFill>
                  <a:prstClr val="white"/>
                </a:solidFill>
                <a:effectLst/>
                <a:uLnTx/>
                <a:uFillTx/>
                <a:latin typeface="Noto Serif Display"/>
                <a:ea typeface="+mn-ea"/>
                <a:cs typeface="+mn-cs"/>
              </a:rPr>
              <a:t>Nguyễn Hải Đăng</a:t>
            </a:r>
          </a:p>
          <a:p>
            <a:pPr marL="0" marR="0" lvl="0" indent="0" algn="l" defTabSz="914400" rtl="0" eaLnBrk="1" fontAlgn="auto" latinLnBrk="0" hangingPunct="1">
              <a:lnSpc>
                <a:spcPts val="4030"/>
              </a:lnSpc>
              <a:spcBef>
                <a:spcPts val="0"/>
              </a:spcBef>
              <a:spcAft>
                <a:spcPts val="0"/>
              </a:spcAft>
              <a:buClrTx/>
              <a:buSzTx/>
              <a:buFontTx/>
              <a:buNone/>
              <a:tabLst/>
              <a:defRPr/>
            </a:pPr>
            <a:r>
              <a:rPr kumimoji="0" lang="en-US" sz="2878" b="0" i="0" u="none" strike="noStrike" kern="1200" cap="none" spc="0" normalizeH="0" baseline="0" noProof="0" dirty="0">
                <a:ln>
                  <a:noFill/>
                </a:ln>
                <a:solidFill>
                  <a:prstClr val="white"/>
                </a:solidFill>
                <a:effectLst/>
                <a:uLnTx/>
                <a:uFillTx/>
                <a:latin typeface="Noto Serif Display"/>
                <a:ea typeface="+mn-ea"/>
                <a:cs typeface="+mn-cs"/>
              </a:rPr>
              <a:t>MSSV: 23127165</a:t>
            </a:r>
          </a:p>
          <a:p>
            <a:pPr marL="0" marR="0" lvl="0" indent="0" algn="l" defTabSz="914400" rtl="0" eaLnBrk="1" fontAlgn="auto" latinLnBrk="0" hangingPunct="1">
              <a:lnSpc>
                <a:spcPts val="4030"/>
              </a:lnSpc>
              <a:spcBef>
                <a:spcPts val="0"/>
              </a:spcBef>
              <a:spcAft>
                <a:spcPts val="0"/>
              </a:spcAft>
              <a:buClrTx/>
              <a:buSzTx/>
              <a:buFontTx/>
              <a:buNone/>
              <a:tabLst/>
              <a:defRPr/>
            </a:pPr>
            <a:r>
              <a:rPr kumimoji="0" lang="en-US" sz="2878" b="0" i="0" u="none" strike="noStrike" kern="1200" cap="none" spc="0" normalizeH="0" baseline="0" noProof="0" dirty="0" err="1">
                <a:ln>
                  <a:noFill/>
                </a:ln>
                <a:solidFill>
                  <a:prstClr val="white"/>
                </a:solidFill>
                <a:effectLst/>
                <a:uLnTx/>
                <a:uFillTx/>
                <a:latin typeface="Noto Serif Display"/>
                <a:ea typeface="+mn-ea"/>
                <a:cs typeface="+mn-cs"/>
              </a:rPr>
              <a:t>Lớp</a:t>
            </a:r>
            <a:r>
              <a:rPr kumimoji="0" lang="en-US" sz="2878" b="0" i="0" u="none" strike="noStrike" kern="1200" cap="none" spc="0" normalizeH="0" baseline="0" noProof="0" dirty="0">
                <a:ln>
                  <a:noFill/>
                </a:ln>
                <a:solidFill>
                  <a:prstClr val="white"/>
                </a:solidFill>
                <a:effectLst/>
                <a:uLnTx/>
                <a:uFillTx/>
                <a:latin typeface="Noto Serif Display"/>
                <a:ea typeface="+mn-ea"/>
                <a:cs typeface="+mn-cs"/>
              </a:rPr>
              <a:t>: 23CLC03</a:t>
            </a:r>
          </a:p>
          <a:p>
            <a:pPr marL="0" marR="0" lvl="0" indent="0" algn="l" defTabSz="914400" rtl="0" eaLnBrk="1" fontAlgn="auto" latinLnBrk="0" hangingPunct="1">
              <a:lnSpc>
                <a:spcPts val="4030"/>
              </a:lnSpc>
              <a:spcBef>
                <a:spcPts val="0"/>
              </a:spcBef>
              <a:spcAft>
                <a:spcPts val="0"/>
              </a:spcAft>
              <a:buClrTx/>
              <a:buSzTx/>
              <a:buFontTx/>
              <a:buNone/>
              <a:tabLst/>
              <a:defRPr/>
            </a:pPr>
            <a:r>
              <a:rPr kumimoji="0" lang="en-US" sz="2878" b="0" i="0" u="none" strike="noStrike" kern="1200" cap="none" spc="0" normalizeH="0" baseline="0" noProof="0" dirty="0" err="1">
                <a:ln>
                  <a:noFill/>
                </a:ln>
                <a:solidFill>
                  <a:prstClr val="white"/>
                </a:solidFill>
                <a:effectLst/>
                <a:uLnTx/>
                <a:uFillTx/>
                <a:latin typeface="Noto Serif Display"/>
                <a:ea typeface="+mn-ea"/>
                <a:cs typeface="+mn-cs"/>
              </a:rPr>
              <a:t>Ngày</a:t>
            </a:r>
            <a:r>
              <a:rPr kumimoji="0" lang="en-US" sz="2878" b="0" i="0" u="none" strike="noStrike" kern="1200" cap="none" spc="0" normalizeH="0" baseline="0" noProof="0" dirty="0">
                <a:ln>
                  <a:noFill/>
                </a:ln>
                <a:solidFill>
                  <a:prstClr val="white"/>
                </a:solidFill>
                <a:effectLst/>
                <a:uLnTx/>
                <a:uFillTx/>
                <a:latin typeface="Noto Serif Display"/>
                <a:ea typeface="+mn-ea"/>
                <a:cs typeface="+mn-cs"/>
              </a:rPr>
              <a:t> 24/10/2023</a:t>
            </a:r>
          </a:p>
        </p:txBody>
      </p:sp>
      <p:sp>
        <p:nvSpPr>
          <p:cNvPr id="16" name="Slide Number Placeholder 15">
            <a:extLst>
              <a:ext uri="{FF2B5EF4-FFF2-40B4-BE49-F238E27FC236}">
                <a16:creationId xmlns:a16="http://schemas.microsoft.com/office/drawing/2014/main" id="{AF37CC3B-A39D-7AFA-06E2-DEFDAD16AD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3" name="Footer Placeholder 12">
            <a:extLst>
              <a:ext uri="{FF2B5EF4-FFF2-40B4-BE49-F238E27FC236}">
                <a16:creationId xmlns:a16="http://schemas.microsoft.com/office/drawing/2014/main" id="{0D3EB20D-EC53-F8ED-5DC3-43AA822644CB}"/>
              </a:ext>
            </a:extLst>
          </p:cNvPr>
          <p:cNvSpPr>
            <a:spLocks noGrp="1"/>
          </p:cNvSpPr>
          <p:nvPr>
            <p:ph type="ftr" sz="quarter" idx="11"/>
          </p:nvPr>
        </p:nvSpPr>
        <p:spPr>
          <a:xfrm>
            <a:off x="14933979" y="9424833"/>
            <a:ext cx="2895600" cy="365125"/>
          </a:xfrm>
        </p:spPr>
        <p:txBody>
          <a:bodyPr/>
          <a:lstStyle/>
          <a:p>
            <a:r>
              <a:rPr lang="en-US" dirty="0"/>
              <a:t>23127165 - Nguyễn Hải Đăng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3630883" y="6128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3" name="Freeform 3"/>
          <p:cNvSpPr/>
          <p:nvPr/>
        </p:nvSpPr>
        <p:spPr>
          <a:xfrm>
            <a:off x="9540517" y="5800182"/>
            <a:ext cx="6147766" cy="3458118"/>
          </a:xfrm>
          <a:custGeom>
            <a:avLst/>
            <a:gdLst/>
            <a:ahLst/>
            <a:cxnLst/>
            <a:rect l="l" t="t" r="r" b="b"/>
            <a:pathLst>
              <a:path w="6147766" h="3458118">
                <a:moveTo>
                  <a:pt x="0" y="0"/>
                </a:moveTo>
                <a:lnTo>
                  <a:pt x="6147766" y="0"/>
                </a:lnTo>
                <a:lnTo>
                  <a:pt x="6147766" y="3458118"/>
                </a:lnTo>
                <a:lnTo>
                  <a:pt x="0" y="3458118"/>
                </a:lnTo>
                <a:lnTo>
                  <a:pt x="0" y="0"/>
                </a:lnTo>
                <a:close/>
              </a:path>
            </a:pathLst>
          </a:custGeom>
          <a:blipFill>
            <a:blip r:embed="rId4"/>
            <a:stretch>
              <a:fillRect/>
            </a:stretch>
          </a:blipFill>
        </p:spPr>
        <p:txBody>
          <a:bodyPr/>
          <a:lstStyle/>
          <a:p>
            <a:endParaRPr lang="en-VN"/>
          </a:p>
        </p:txBody>
      </p:sp>
      <p:sp>
        <p:nvSpPr>
          <p:cNvPr id="4" name="Freeform 4"/>
          <p:cNvSpPr/>
          <p:nvPr/>
        </p:nvSpPr>
        <p:spPr>
          <a:xfrm>
            <a:off x="8166621" y="1028700"/>
            <a:ext cx="5092042" cy="3048860"/>
          </a:xfrm>
          <a:custGeom>
            <a:avLst/>
            <a:gdLst/>
            <a:ahLst/>
            <a:cxnLst/>
            <a:rect l="l" t="t" r="r" b="b"/>
            <a:pathLst>
              <a:path w="5092042" h="3048860">
                <a:moveTo>
                  <a:pt x="0" y="0"/>
                </a:moveTo>
                <a:lnTo>
                  <a:pt x="5092042" y="0"/>
                </a:lnTo>
                <a:lnTo>
                  <a:pt x="5092042" y="3048860"/>
                </a:lnTo>
                <a:lnTo>
                  <a:pt x="0" y="30488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p>
        </p:txBody>
      </p:sp>
      <p:sp>
        <p:nvSpPr>
          <p:cNvPr id="5" name="TextBox 5"/>
          <p:cNvSpPr txBox="1"/>
          <p:nvPr/>
        </p:nvSpPr>
        <p:spPr>
          <a:xfrm>
            <a:off x="1295400" y="3747228"/>
            <a:ext cx="7268114" cy="4924425"/>
          </a:xfrm>
          <a:prstGeom prst="rect">
            <a:avLst/>
          </a:prstGeom>
        </p:spPr>
        <p:txBody>
          <a:bodyPr lIns="0" tIns="0" rIns="0" bIns="0" rtlCol="0" anchor="t">
            <a:spAutoFit/>
          </a:bodyPr>
          <a:lstStyle/>
          <a:p>
            <a:pPr>
              <a:lnSpc>
                <a:spcPts val="9600"/>
              </a:lnSpc>
            </a:pPr>
            <a:r>
              <a:rPr lang="en-US" sz="8000" dirty="0">
                <a:solidFill>
                  <a:srgbClr val="F7B4A7"/>
                </a:solidFill>
                <a:latin typeface="Clear Sans Bold"/>
              </a:rPr>
              <a:t>NHÀ SẢN XUẤT VÀ CÁC SẢN PHẨM TIÊU BIỂU</a:t>
            </a:r>
          </a:p>
        </p:txBody>
      </p:sp>
      <p:sp>
        <p:nvSpPr>
          <p:cNvPr id="6" name="Footer Placeholder 5">
            <a:extLst>
              <a:ext uri="{FF2B5EF4-FFF2-40B4-BE49-F238E27FC236}">
                <a16:creationId xmlns:a16="http://schemas.microsoft.com/office/drawing/2014/main" id="{8B4518AB-0F3B-4974-DCE7-D68266FC6A24}"/>
              </a:ext>
            </a:extLst>
          </p:cNvPr>
          <p:cNvSpPr>
            <a:spLocks noGrp="1"/>
          </p:cNvSpPr>
          <p:nvPr>
            <p:ph type="ftr" sz="quarter" idx="11"/>
          </p:nvPr>
        </p:nvSpPr>
        <p:spPr>
          <a:xfrm>
            <a:off x="15087600" y="9674157"/>
            <a:ext cx="2895600" cy="365125"/>
          </a:xfrm>
        </p:spPr>
        <p:txBody>
          <a:bodyPr/>
          <a:lstStyle/>
          <a:p>
            <a:r>
              <a:rPr lang="en-US" dirty="0"/>
              <a:t>23127165 - Nguyễn Hải Đăng</a:t>
            </a:r>
          </a:p>
        </p:txBody>
      </p:sp>
      <p:sp>
        <p:nvSpPr>
          <p:cNvPr id="7" name="Slide Number Placeholder 6">
            <a:extLst>
              <a:ext uri="{FF2B5EF4-FFF2-40B4-BE49-F238E27FC236}">
                <a16:creationId xmlns:a16="http://schemas.microsoft.com/office/drawing/2014/main" id="{1CA22DA2-ED05-8F8F-3F72-4DB0E8266ED9}"/>
              </a:ext>
            </a:extLst>
          </p:cNvPr>
          <p:cNvSpPr>
            <a:spLocks noGrp="1"/>
          </p:cNvSpPr>
          <p:nvPr>
            <p:ph type="sldNum" sz="quarter" idx="12"/>
          </p:nvPr>
        </p:nvSpPr>
        <p:spPr/>
        <p:txBody>
          <a:bodyPr/>
          <a:lstStyle/>
          <a:p>
            <a:fld id="{B6F15528-21DE-4FAA-801E-634DDDAF4B2B}" type="slidenum">
              <a:rPr lang="en-US" smtClean="0"/>
              <a:t>10</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841857" y="341318"/>
            <a:ext cx="5119440" cy="2879685"/>
          </a:xfrm>
          <a:custGeom>
            <a:avLst/>
            <a:gdLst/>
            <a:ahLst/>
            <a:cxnLst/>
            <a:rect l="l" t="t" r="r" b="b"/>
            <a:pathLst>
              <a:path w="5119440" h="2879685">
                <a:moveTo>
                  <a:pt x="0" y="0"/>
                </a:moveTo>
                <a:lnTo>
                  <a:pt x="5119440" y="0"/>
                </a:lnTo>
                <a:lnTo>
                  <a:pt x="5119440" y="2879685"/>
                </a:lnTo>
                <a:lnTo>
                  <a:pt x="0" y="2879685"/>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8054502" y="542941"/>
            <a:ext cx="5778532" cy="971517"/>
          </a:xfrm>
          <a:prstGeom prst="rect">
            <a:avLst/>
          </a:prstGeom>
        </p:spPr>
        <p:txBody>
          <a:bodyPr lIns="0" tIns="0" rIns="0" bIns="0" rtlCol="0" anchor="t">
            <a:spAutoFit/>
          </a:bodyPr>
          <a:lstStyle/>
          <a:p>
            <a:pPr marL="0" lvl="0" indent="0">
              <a:lnSpc>
                <a:spcPts val="7680"/>
              </a:lnSpc>
            </a:pPr>
            <a:r>
              <a:rPr lang="en-US" sz="6400">
                <a:solidFill>
                  <a:srgbClr val="2B4B82"/>
                </a:solidFill>
                <a:latin typeface="Clear Sans Bold"/>
              </a:rPr>
              <a:t>Intel </a:t>
            </a:r>
          </a:p>
        </p:txBody>
      </p:sp>
      <p:sp>
        <p:nvSpPr>
          <p:cNvPr id="4" name="TextBox 4"/>
          <p:cNvSpPr txBox="1"/>
          <p:nvPr/>
        </p:nvSpPr>
        <p:spPr>
          <a:xfrm>
            <a:off x="9139238" y="4819992"/>
            <a:ext cx="9525" cy="580340"/>
          </a:xfrm>
          <a:prstGeom prst="rect">
            <a:avLst/>
          </a:prstGeom>
        </p:spPr>
        <p:txBody>
          <a:bodyPr lIns="0" tIns="0" rIns="0" bIns="0" rtlCol="0" anchor="t">
            <a:spAutoFit/>
          </a:bodyPr>
          <a:lstStyle/>
          <a:p>
            <a:pPr algn="ctr">
              <a:lnSpc>
                <a:spcPts val="4760"/>
              </a:lnSpc>
            </a:pPr>
            <a:endParaRPr/>
          </a:p>
        </p:txBody>
      </p:sp>
      <p:sp>
        <p:nvSpPr>
          <p:cNvPr id="5" name="TextBox 5"/>
          <p:cNvSpPr txBox="1"/>
          <p:nvPr/>
        </p:nvSpPr>
        <p:spPr>
          <a:xfrm>
            <a:off x="-413633" y="3499095"/>
            <a:ext cx="6374930" cy="592085"/>
          </a:xfrm>
          <a:prstGeom prst="rect">
            <a:avLst/>
          </a:prstGeom>
        </p:spPr>
        <p:txBody>
          <a:bodyPr lIns="0" tIns="0" rIns="0" bIns="0" rtlCol="0" anchor="t">
            <a:spAutoFit/>
          </a:bodyPr>
          <a:lstStyle/>
          <a:p>
            <a:pPr algn="ctr">
              <a:lnSpc>
                <a:spcPts val="5040"/>
              </a:lnSpc>
            </a:pPr>
            <a:r>
              <a:rPr lang="en-US" sz="3600" dirty="0" err="1">
                <a:solidFill>
                  <a:srgbClr val="23AB6E"/>
                </a:solidFill>
                <a:latin typeface="DejaVu Serif Bold" panose="02060603050605020204"/>
              </a:rPr>
              <a:t>Mô</a:t>
            </a:r>
            <a:r>
              <a:rPr lang="en-US" sz="3600" dirty="0">
                <a:solidFill>
                  <a:srgbClr val="23AB6E"/>
                </a:solidFill>
                <a:latin typeface="DejaVu Serif Bold" panose="02060603050605020204"/>
              </a:rPr>
              <a:t> </a:t>
            </a:r>
            <a:r>
              <a:rPr lang="en-US" sz="3600" dirty="0" err="1">
                <a:solidFill>
                  <a:srgbClr val="23AB6E"/>
                </a:solidFill>
                <a:latin typeface="DejaVu Serif Bold" panose="02060603050605020204"/>
              </a:rPr>
              <a:t>tả</a:t>
            </a:r>
            <a:endParaRPr lang="en-US" sz="3600" dirty="0">
              <a:solidFill>
                <a:srgbClr val="23AB6E"/>
              </a:solidFill>
              <a:latin typeface="DejaVu Serif Bold" panose="02060603050605020204"/>
            </a:endParaRPr>
          </a:p>
        </p:txBody>
      </p:sp>
      <p:sp>
        <p:nvSpPr>
          <p:cNvPr id="6" name="TextBox 6"/>
          <p:cNvSpPr txBox="1"/>
          <p:nvPr/>
        </p:nvSpPr>
        <p:spPr>
          <a:xfrm>
            <a:off x="-413633" y="6504055"/>
            <a:ext cx="6374930" cy="592085"/>
          </a:xfrm>
          <a:prstGeom prst="rect">
            <a:avLst/>
          </a:prstGeom>
        </p:spPr>
        <p:txBody>
          <a:bodyPr lIns="0" tIns="0" rIns="0" bIns="0" rtlCol="0" anchor="t">
            <a:spAutoFit/>
          </a:bodyPr>
          <a:lstStyle/>
          <a:p>
            <a:pPr algn="ctr">
              <a:lnSpc>
                <a:spcPts val="5040"/>
              </a:lnSpc>
            </a:pPr>
            <a:r>
              <a:rPr lang="en-US" sz="3600" dirty="0" err="1">
                <a:solidFill>
                  <a:srgbClr val="23AB6E"/>
                </a:solidFill>
                <a:latin typeface="DejaVu Serif Bold" panose="02060603050605020204"/>
              </a:rPr>
              <a:t>Sản</a:t>
            </a:r>
            <a:r>
              <a:rPr lang="en-US" sz="3600" dirty="0">
                <a:solidFill>
                  <a:srgbClr val="23AB6E"/>
                </a:solidFill>
                <a:latin typeface="DejaVu Serif Bold" panose="02060603050605020204"/>
              </a:rPr>
              <a:t> </a:t>
            </a:r>
            <a:r>
              <a:rPr lang="en-US" sz="3600" dirty="0" err="1">
                <a:solidFill>
                  <a:srgbClr val="23AB6E"/>
                </a:solidFill>
                <a:latin typeface="DejaVu Serif Bold" panose="02060603050605020204"/>
              </a:rPr>
              <a:t>phẩm</a:t>
            </a:r>
            <a:r>
              <a:rPr lang="en-US" sz="3600" dirty="0">
                <a:solidFill>
                  <a:srgbClr val="23AB6E"/>
                </a:solidFill>
                <a:latin typeface="DejaVu Serif Bold" panose="02060603050605020204"/>
              </a:rPr>
              <a:t> </a:t>
            </a:r>
            <a:r>
              <a:rPr lang="en-US" sz="3600" dirty="0" err="1">
                <a:solidFill>
                  <a:srgbClr val="23AB6E"/>
                </a:solidFill>
                <a:latin typeface="DejaVu Serif Bold" panose="02060603050605020204"/>
              </a:rPr>
              <a:t>tiêu</a:t>
            </a:r>
            <a:r>
              <a:rPr lang="en-US" sz="3600" dirty="0">
                <a:solidFill>
                  <a:srgbClr val="23AB6E"/>
                </a:solidFill>
                <a:latin typeface="DejaVu Serif Bold" panose="02060603050605020204"/>
              </a:rPr>
              <a:t> </a:t>
            </a:r>
            <a:r>
              <a:rPr lang="en-US" sz="3600" dirty="0" err="1">
                <a:solidFill>
                  <a:srgbClr val="23AB6E"/>
                </a:solidFill>
                <a:latin typeface="DejaVu Serif Bold" panose="02060603050605020204"/>
              </a:rPr>
              <a:t>biểu</a:t>
            </a:r>
            <a:endParaRPr lang="en-US" sz="3600" dirty="0">
              <a:solidFill>
                <a:srgbClr val="23AB6E"/>
              </a:solidFill>
              <a:latin typeface="DejaVu Serif Bold" panose="02060603050605020204"/>
            </a:endParaRPr>
          </a:p>
        </p:txBody>
      </p:sp>
      <p:sp>
        <p:nvSpPr>
          <p:cNvPr id="8" name="TextBox 8"/>
          <p:cNvSpPr txBox="1"/>
          <p:nvPr/>
        </p:nvSpPr>
        <p:spPr>
          <a:xfrm>
            <a:off x="13613048" y="542941"/>
            <a:ext cx="5778532" cy="971517"/>
          </a:xfrm>
          <a:prstGeom prst="rect">
            <a:avLst/>
          </a:prstGeom>
        </p:spPr>
        <p:txBody>
          <a:bodyPr lIns="0" tIns="0" rIns="0" bIns="0" rtlCol="0" anchor="t">
            <a:spAutoFit/>
          </a:bodyPr>
          <a:lstStyle/>
          <a:p>
            <a:pPr marL="0" lvl="0" indent="0">
              <a:lnSpc>
                <a:spcPts val="7680"/>
              </a:lnSpc>
            </a:pPr>
            <a:r>
              <a:rPr lang="en-US" sz="6400" dirty="0">
                <a:solidFill>
                  <a:srgbClr val="2B4B82"/>
                </a:solidFill>
                <a:latin typeface="Clear Sans Bold"/>
              </a:rPr>
              <a:t>AMD</a:t>
            </a:r>
          </a:p>
        </p:txBody>
      </p:sp>
      <p:sp>
        <p:nvSpPr>
          <p:cNvPr id="9" name="TextBox 9"/>
          <p:cNvSpPr txBox="1"/>
          <p:nvPr/>
        </p:nvSpPr>
        <p:spPr>
          <a:xfrm>
            <a:off x="12592632" y="1781160"/>
            <a:ext cx="5231718" cy="3968587"/>
          </a:xfrm>
          <a:prstGeom prst="rect">
            <a:avLst/>
          </a:prstGeom>
        </p:spPr>
        <p:txBody>
          <a:bodyPr lIns="0" tIns="0" rIns="0" bIns="0" rtlCol="0" anchor="t">
            <a:spAutoFit/>
          </a:bodyPr>
          <a:lstStyle/>
          <a:p>
            <a:pPr algn="just">
              <a:lnSpc>
                <a:spcPts val="3920"/>
              </a:lnSpc>
            </a:pPr>
            <a:r>
              <a:rPr lang="en-US" sz="2800" dirty="0">
                <a:solidFill>
                  <a:srgbClr val="31356E"/>
                </a:solidFill>
                <a:latin typeface="Noto Serif Display" panose="02020502080505020204"/>
              </a:rPr>
              <a:t>AMD </a:t>
            </a:r>
            <a:r>
              <a:rPr lang="en-US" sz="2800" dirty="0" err="1">
                <a:solidFill>
                  <a:srgbClr val="31356E"/>
                </a:solidFill>
                <a:latin typeface="Noto Serif Display" panose="02020502080505020204"/>
              </a:rPr>
              <a:t>là</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một</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công</a:t>
            </a:r>
            <a:r>
              <a:rPr lang="en-US" sz="2800" dirty="0">
                <a:solidFill>
                  <a:srgbClr val="31356E"/>
                </a:solidFill>
                <a:latin typeface="Noto Serif Display" panose="02020502080505020204"/>
              </a:rPr>
              <a:t> ty </a:t>
            </a:r>
            <a:r>
              <a:rPr lang="en-US" sz="2800" dirty="0" err="1">
                <a:solidFill>
                  <a:srgbClr val="31356E"/>
                </a:solidFill>
                <a:latin typeface="Noto Serif Display" panose="02020502080505020204"/>
              </a:rPr>
              <a:t>cạnh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tranh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của</a:t>
            </a:r>
            <a:r>
              <a:rPr lang="en-US" sz="2800" dirty="0">
                <a:solidFill>
                  <a:srgbClr val="31356E"/>
                </a:solidFill>
                <a:latin typeface="Noto Serif Display" panose="02020502080505020204"/>
              </a:rPr>
              <a:t> Intel, </a:t>
            </a:r>
            <a:r>
              <a:rPr lang="en-US" sz="2800" dirty="0" err="1">
                <a:solidFill>
                  <a:srgbClr val="31356E"/>
                </a:solidFill>
                <a:latin typeface="Noto Serif Display" panose="02020502080505020204"/>
              </a:rPr>
              <a:t>thành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lập</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năm</a:t>
            </a:r>
            <a:r>
              <a:rPr lang="en-US" sz="2800" dirty="0">
                <a:solidFill>
                  <a:srgbClr val="31356E"/>
                </a:solidFill>
                <a:latin typeface="Noto Serif Display" panose="02020502080505020204"/>
              </a:rPr>
              <a:t> 1969. </a:t>
            </a:r>
            <a:r>
              <a:rPr lang="en-US" sz="2800" dirty="0" err="1">
                <a:solidFill>
                  <a:srgbClr val="31356E"/>
                </a:solidFill>
                <a:latin typeface="Noto Serif Display" panose="02020502080505020204"/>
              </a:rPr>
              <a:t>Họ</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nổi</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tiếng</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với</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việc</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tạo</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ra</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các</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giải</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pháp</a:t>
            </a:r>
            <a:r>
              <a:rPr lang="en-US" sz="2800" dirty="0">
                <a:solidFill>
                  <a:srgbClr val="31356E"/>
                </a:solidFill>
                <a:latin typeface="Noto Serif Display" panose="02020502080505020204"/>
              </a:rPr>
              <a:t> CPU </a:t>
            </a:r>
            <a:r>
              <a:rPr lang="en-US" sz="2800" dirty="0" err="1">
                <a:solidFill>
                  <a:srgbClr val="31356E"/>
                </a:solidFill>
                <a:latin typeface="Noto Serif Display" panose="02020502080505020204"/>
              </a:rPr>
              <a:t>hiệu</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năng</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cao</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và</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giá</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trị</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cạnh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tranh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đặc</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biệt</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trong</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phân</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khúc</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máy</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tính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cá</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nhân</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và</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máy</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chủ</a:t>
            </a:r>
            <a:r>
              <a:rPr lang="en-US" sz="2800" dirty="0">
                <a:solidFill>
                  <a:srgbClr val="31356E"/>
                </a:solidFill>
                <a:latin typeface="Noto Serif Display" panose="02020502080505020204"/>
              </a:rPr>
              <a:t>.</a:t>
            </a:r>
          </a:p>
          <a:p>
            <a:pPr algn="just">
              <a:lnSpc>
                <a:spcPts val="3920"/>
              </a:lnSpc>
            </a:pPr>
            <a:endParaRPr lang="en-US" sz="2800" dirty="0">
              <a:solidFill>
                <a:srgbClr val="31356E"/>
              </a:solidFill>
              <a:latin typeface="Noto Serif Display" panose="02020502080505020204"/>
            </a:endParaRPr>
          </a:p>
        </p:txBody>
      </p:sp>
      <p:sp>
        <p:nvSpPr>
          <p:cNvPr id="11" name="TextBox 11"/>
          <p:cNvSpPr txBox="1"/>
          <p:nvPr/>
        </p:nvSpPr>
        <p:spPr>
          <a:xfrm>
            <a:off x="6658729" y="6504055"/>
            <a:ext cx="5390005" cy="467629"/>
          </a:xfrm>
          <a:prstGeom prst="rect">
            <a:avLst/>
          </a:prstGeom>
        </p:spPr>
        <p:txBody>
          <a:bodyPr lIns="0" tIns="0" rIns="0" bIns="0" rtlCol="0" anchor="t">
            <a:spAutoFit/>
          </a:bodyPr>
          <a:lstStyle/>
          <a:p>
            <a:pPr algn="ctr">
              <a:lnSpc>
                <a:spcPts val="3920"/>
              </a:lnSpc>
            </a:pPr>
            <a:r>
              <a:rPr lang="en-US" sz="2800" dirty="0">
                <a:solidFill>
                  <a:srgbClr val="31356E"/>
                </a:solidFill>
                <a:latin typeface="Noto Serif Display" panose="02020502080505020204"/>
              </a:rPr>
              <a:t>Core i9-11900K</a:t>
            </a:r>
          </a:p>
        </p:txBody>
      </p:sp>
      <p:sp>
        <p:nvSpPr>
          <p:cNvPr id="12" name="TextBox 12"/>
          <p:cNvSpPr txBox="1"/>
          <p:nvPr/>
        </p:nvSpPr>
        <p:spPr>
          <a:xfrm>
            <a:off x="12592632" y="6487801"/>
            <a:ext cx="5231718" cy="967765"/>
          </a:xfrm>
          <a:prstGeom prst="rect">
            <a:avLst/>
          </a:prstGeom>
        </p:spPr>
        <p:txBody>
          <a:bodyPr lIns="0" tIns="0" rIns="0" bIns="0" rtlCol="0" anchor="t">
            <a:spAutoFit/>
          </a:bodyPr>
          <a:lstStyle/>
          <a:p>
            <a:pPr algn="ctr">
              <a:lnSpc>
                <a:spcPts val="3920"/>
              </a:lnSpc>
            </a:pPr>
            <a:r>
              <a:rPr lang="en-US" sz="2800" dirty="0">
                <a:solidFill>
                  <a:srgbClr val="31356E"/>
                </a:solidFill>
                <a:latin typeface="Noto Serif Display" panose="02020502080505020204"/>
              </a:rPr>
              <a:t>Ryzen 9 5900X</a:t>
            </a:r>
          </a:p>
          <a:p>
            <a:pPr algn="just">
              <a:lnSpc>
                <a:spcPts val="3920"/>
              </a:lnSpc>
            </a:pPr>
            <a:endParaRPr lang="en-US" sz="2800" dirty="0">
              <a:solidFill>
                <a:srgbClr val="31356E"/>
              </a:solidFill>
              <a:latin typeface="Noto Serif Display" panose="02020502080505020204"/>
            </a:endParaRPr>
          </a:p>
        </p:txBody>
      </p:sp>
      <p:sp>
        <p:nvSpPr>
          <p:cNvPr id="13" name="TextBox 9">
            <a:extLst>
              <a:ext uri="{FF2B5EF4-FFF2-40B4-BE49-F238E27FC236}">
                <a16:creationId xmlns:a16="http://schemas.microsoft.com/office/drawing/2014/main" id="{594E8AE5-6637-55FD-B3F8-DD7FD4F74E09}"/>
              </a:ext>
            </a:extLst>
          </p:cNvPr>
          <p:cNvSpPr txBox="1"/>
          <p:nvPr/>
        </p:nvSpPr>
        <p:spPr>
          <a:xfrm>
            <a:off x="6789307" y="1810845"/>
            <a:ext cx="5231718" cy="3968587"/>
          </a:xfrm>
          <a:prstGeom prst="rect">
            <a:avLst/>
          </a:prstGeom>
        </p:spPr>
        <p:txBody>
          <a:bodyPr lIns="0" tIns="0" rIns="0" bIns="0" rtlCol="0" anchor="t">
            <a:spAutoFit/>
          </a:bodyPr>
          <a:lstStyle/>
          <a:p>
            <a:pPr algn="just">
              <a:lnSpc>
                <a:spcPts val="3920"/>
              </a:lnSpc>
            </a:pPr>
            <a:r>
              <a:rPr lang="en-US" sz="2800" dirty="0">
                <a:solidFill>
                  <a:srgbClr val="31356E"/>
                </a:solidFill>
                <a:latin typeface="Noto Serif Display" panose="02020502080505020204"/>
              </a:rPr>
              <a:t>Intel </a:t>
            </a:r>
            <a:r>
              <a:rPr lang="en-US" sz="2800" dirty="0" err="1">
                <a:solidFill>
                  <a:srgbClr val="31356E"/>
                </a:solidFill>
                <a:latin typeface="Noto Serif Display" panose="02020502080505020204"/>
              </a:rPr>
              <a:t>là</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một</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trong</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những</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công</a:t>
            </a:r>
            <a:r>
              <a:rPr lang="en-US" sz="2800" dirty="0">
                <a:solidFill>
                  <a:srgbClr val="31356E"/>
                </a:solidFill>
                <a:latin typeface="Noto Serif Display" panose="02020502080505020204"/>
              </a:rPr>
              <a:t> ty </a:t>
            </a:r>
            <a:r>
              <a:rPr lang="en-US" sz="2800" dirty="0" err="1">
                <a:solidFill>
                  <a:srgbClr val="31356E"/>
                </a:solidFill>
                <a:latin typeface="Noto Serif Display" panose="02020502080505020204"/>
              </a:rPr>
              <a:t>công</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nghệ</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lớn</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và</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lâu</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đời</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nhất</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trên</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thế</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giới</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thành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lập</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năm</a:t>
            </a:r>
            <a:r>
              <a:rPr lang="en-US" sz="2800" dirty="0">
                <a:solidFill>
                  <a:srgbClr val="31356E"/>
                </a:solidFill>
                <a:latin typeface="Noto Serif Display" panose="02020502080505020204"/>
              </a:rPr>
              <a:t> 1968. </a:t>
            </a:r>
            <a:r>
              <a:rPr lang="en-US" sz="2800" dirty="0" err="1">
                <a:solidFill>
                  <a:srgbClr val="31356E"/>
                </a:solidFill>
                <a:latin typeface="Noto Serif Display" panose="02020502080505020204"/>
              </a:rPr>
              <a:t>Họ</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sản</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xuất</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nhiều</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loại</a:t>
            </a:r>
            <a:r>
              <a:rPr lang="en-US" sz="2800" dirty="0">
                <a:solidFill>
                  <a:srgbClr val="31356E"/>
                </a:solidFill>
                <a:latin typeface="Noto Serif Display" panose="02020502080505020204"/>
              </a:rPr>
              <a:t> CPU </a:t>
            </a:r>
            <a:r>
              <a:rPr lang="en-US" sz="2800" dirty="0" err="1">
                <a:solidFill>
                  <a:srgbClr val="31356E"/>
                </a:solidFill>
                <a:latin typeface="Noto Serif Display" panose="02020502080505020204"/>
              </a:rPr>
              <a:t>khác</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nhau</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cho</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máy</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tính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cá</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nhân</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máy</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tính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xách</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tay</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máy</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chủ</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và</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nhiều</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thiết</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bị</a:t>
            </a:r>
            <a:r>
              <a:rPr lang="en-US" sz="2800" dirty="0">
                <a:solidFill>
                  <a:srgbClr val="31356E"/>
                </a:solidFill>
                <a:latin typeface="Noto Serif Display" panose="02020502080505020204"/>
              </a:rPr>
              <a:t> </a:t>
            </a:r>
            <a:r>
              <a:rPr lang="en-US" sz="2800" dirty="0" err="1">
                <a:solidFill>
                  <a:srgbClr val="31356E"/>
                </a:solidFill>
                <a:latin typeface="Noto Serif Display" panose="02020502080505020204"/>
              </a:rPr>
              <a:t>khác</a:t>
            </a:r>
            <a:r>
              <a:rPr lang="en-US" sz="2800" dirty="0">
                <a:solidFill>
                  <a:srgbClr val="31356E"/>
                </a:solidFill>
                <a:latin typeface="Noto Serif Display" panose="02020502080505020204"/>
              </a:rPr>
              <a:t>.</a:t>
            </a:r>
          </a:p>
        </p:txBody>
      </p:sp>
      <p:pic>
        <p:nvPicPr>
          <p:cNvPr id="2050" name="Picture 2" descr="CPU INTEL Core i9-11900K (8C/16T, 3.50 GHz – 5.30 GHz, 16MB) – 1200 – CÔNG  TY TNHH THƯƠNG MẠI CÔNG NGHỆ ĐINH GIA">
            <a:extLst>
              <a:ext uri="{FF2B5EF4-FFF2-40B4-BE49-F238E27FC236}">
                <a16:creationId xmlns:a16="http://schemas.microsoft.com/office/drawing/2014/main" id="{D8767E4A-3900-C0C3-C5A4-4BA63263C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655" y="7149011"/>
            <a:ext cx="3574152" cy="26542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ìm hiểu bộ vi xử lý Chip AMD Ryzen 9 5900X: Hiệu năng ra sao? -  Thegioididong.com">
            <a:extLst>
              <a:ext uri="{FF2B5EF4-FFF2-40B4-BE49-F238E27FC236}">
                <a16:creationId xmlns:a16="http://schemas.microsoft.com/office/drawing/2014/main" id="{A411273A-CA94-7F5C-214E-4D3D28C79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8434" y="7096140"/>
            <a:ext cx="4680113" cy="2707159"/>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2F0E788E-B9AE-6ED7-BCEA-BE11AA56E1B0}"/>
              </a:ext>
            </a:extLst>
          </p:cNvPr>
          <p:cNvSpPr>
            <a:spLocks noGrp="1"/>
          </p:cNvSpPr>
          <p:nvPr>
            <p:ph type="ftr" sz="quarter" idx="11"/>
          </p:nvPr>
        </p:nvSpPr>
        <p:spPr>
          <a:xfrm>
            <a:off x="15054514" y="9808089"/>
            <a:ext cx="2895600" cy="365125"/>
          </a:xfrm>
        </p:spPr>
        <p:txBody>
          <a:bodyPr/>
          <a:lstStyle/>
          <a:p>
            <a:r>
              <a:rPr lang="en-US"/>
              <a:t>23127165 - Nguyễn Hải Đăng</a:t>
            </a:r>
          </a:p>
        </p:txBody>
      </p:sp>
      <p:sp>
        <p:nvSpPr>
          <p:cNvPr id="15" name="Slide Number Placeholder 14">
            <a:extLst>
              <a:ext uri="{FF2B5EF4-FFF2-40B4-BE49-F238E27FC236}">
                <a16:creationId xmlns:a16="http://schemas.microsoft.com/office/drawing/2014/main" id="{85129FA2-E3F1-4717-3103-60B55EDEE5D5}"/>
              </a:ext>
            </a:extLst>
          </p:cNvPr>
          <p:cNvSpPr>
            <a:spLocks noGrp="1"/>
          </p:cNvSpPr>
          <p:nvPr>
            <p:ph type="sldNum" sz="quarter" idx="12"/>
          </p:nvPr>
        </p:nvSpPr>
        <p:spPr/>
        <p:txBody>
          <a:bodyPr/>
          <a:lstStyle/>
          <a:p>
            <a:fld id="{B6F15528-21DE-4FAA-801E-634DDDAF4B2B}" type="slidenum">
              <a:rPr lang="en-US" smtClean="0"/>
              <a:t>11</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p:tgtEl>
                                          <p:spTgt spid="6"/>
                                        </p:tgtEl>
                                        <p:attrNameLst>
                                          <p:attrName>ppt_y</p:attrName>
                                        </p:attrNameLst>
                                      </p:cBhvr>
                                      <p:tavLst>
                                        <p:tav tm="0">
                                          <p:val>
                                            <p:strVal val="#ppt_y+#ppt_h*1.125000"/>
                                          </p:val>
                                        </p:tav>
                                        <p:tav tm="100000">
                                          <p:val>
                                            <p:strVal val="#ppt_y"/>
                                          </p:val>
                                        </p:tav>
                                      </p:tavLst>
                                    </p:anim>
                                    <p:animEffect transition="in" filter="wipe(up)">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p:tgtEl>
                                          <p:spTgt spid="11"/>
                                        </p:tgtEl>
                                        <p:attrNameLst>
                                          <p:attrName>ppt_y</p:attrName>
                                        </p:attrNameLst>
                                      </p:cBhvr>
                                      <p:tavLst>
                                        <p:tav tm="0">
                                          <p:val>
                                            <p:strVal val="#ppt_y+#ppt_h*1.125000"/>
                                          </p:val>
                                        </p:tav>
                                        <p:tav tm="100000">
                                          <p:val>
                                            <p:strVal val="#ppt_y"/>
                                          </p:val>
                                        </p:tav>
                                      </p:tavLst>
                                    </p:anim>
                                    <p:animEffect transition="in" filter="wipe(up)">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barn(inVertical)">
                                      <p:cBhvr>
                                        <p:cTn id="46" dur="500"/>
                                        <p:tgtEl>
                                          <p:spTgt spid="2050"/>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2052"/>
                                        </p:tgtEl>
                                        <p:attrNameLst>
                                          <p:attrName>style.visibility</p:attrName>
                                        </p:attrNameLst>
                                      </p:cBhvr>
                                      <p:to>
                                        <p:strVal val="visible"/>
                                      </p:to>
                                    </p:set>
                                    <p:animEffect transition="in" filter="barn(inVertical)">
                                      <p:cBhvr>
                                        <p:cTn id="5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42167" y="3240535"/>
            <a:ext cx="9319119" cy="859210"/>
          </a:xfrm>
          <a:prstGeom prst="rect">
            <a:avLst/>
          </a:prstGeom>
        </p:spPr>
        <p:txBody>
          <a:bodyPr lIns="0" tIns="0" rIns="0" bIns="0" rtlCol="0" anchor="t">
            <a:spAutoFit/>
          </a:bodyPr>
          <a:lstStyle/>
          <a:p>
            <a:pPr>
              <a:lnSpc>
                <a:spcPts val="6719"/>
              </a:lnSpc>
            </a:pPr>
            <a:r>
              <a:rPr lang="en-US" sz="6399" dirty="0" err="1">
                <a:solidFill>
                  <a:srgbClr val="94DDDE"/>
                </a:solidFill>
                <a:latin typeface="Clear Sans Bold"/>
              </a:rPr>
              <a:t>Kết</a:t>
            </a:r>
            <a:r>
              <a:rPr lang="en-US" sz="6399" dirty="0">
                <a:solidFill>
                  <a:srgbClr val="94DDDE"/>
                </a:solidFill>
                <a:latin typeface="Clear Sans Bold"/>
              </a:rPr>
              <a:t> </a:t>
            </a:r>
            <a:r>
              <a:rPr lang="en-US" sz="6399" dirty="0" err="1">
                <a:solidFill>
                  <a:srgbClr val="94DDDE"/>
                </a:solidFill>
                <a:latin typeface="Clear Sans Bold"/>
              </a:rPr>
              <a:t>luận</a:t>
            </a:r>
            <a:r>
              <a:rPr lang="en-US" sz="6399" dirty="0">
                <a:solidFill>
                  <a:srgbClr val="94DDDE"/>
                </a:solidFill>
                <a:latin typeface="Clear Sans Bold"/>
              </a:rPr>
              <a:t>:</a:t>
            </a: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p>
        </p:txBody>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VN"/>
          </a:p>
        </p:txBody>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p>
        </p:txBody>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VN"/>
          </a:p>
        </p:txBody>
      </p:sp>
      <p:sp>
        <p:nvSpPr>
          <p:cNvPr id="9" name="TextBox 9">
            <a:extLst>
              <a:ext uri="{FF2B5EF4-FFF2-40B4-BE49-F238E27FC236}">
                <a16:creationId xmlns:a16="http://schemas.microsoft.com/office/drawing/2014/main" id="{224F69FD-0CD0-9E0B-80DB-96746177D02B}"/>
              </a:ext>
            </a:extLst>
          </p:cNvPr>
          <p:cNvSpPr txBox="1"/>
          <p:nvPr/>
        </p:nvSpPr>
        <p:spPr>
          <a:xfrm>
            <a:off x="8449727" y="4305300"/>
            <a:ext cx="6995925" cy="5620065"/>
          </a:xfrm>
          <a:prstGeom prst="rect">
            <a:avLst/>
          </a:prstGeom>
        </p:spPr>
        <p:txBody>
          <a:bodyPr wrap="square" lIns="0" tIns="0" rIns="0" bIns="0" rtlCol="0" anchor="t">
            <a:spAutoFit/>
          </a:bodyPr>
          <a:lstStyle/>
          <a:p>
            <a:pPr algn="just">
              <a:lnSpc>
                <a:spcPts val="4030"/>
              </a:lnSpc>
            </a:pPr>
            <a:r>
              <a:rPr lang="en-US" sz="2800" b="1" dirty="0">
                <a:solidFill>
                  <a:srgbClr val="000000"/>
                </a:solidFill>
                <a:latin typeface="Noto Serif Display" panose="02020502080505020204"/>
              </a:rPr>
              <a:t>- CPU </a:t>
            </a:r>
            <a:r>
              <a:rPr lang="en-US" sz="2800" b="1" dirty="0" err="1">
                <a:solidFill>
                  <a:srgbClr val="000000"/>
                </a:solidFill>
                <a:latin typeface="Noto Serif Display" panose="02020502080505020204"/>
              </a:rPr>
              <a:t>là</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bộ</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não</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của</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máy</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tính</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và</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các</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thiết</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bị</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công</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nghệ</a:t>
            </a:r>
            <a:endParaRPr lang="en-US" sz="2800" b="1" dirty="0">
              <a:solidFill>
                <a:srgbClr val="000000"/>
              </a:solidFill>
              <a:latin typeface="Noto Serif Display" panose="02020502080505020204"/>
            </a:endParaRPr>
          </a:p>
          <a:p>
            <a:pPr algn="just">
              <a:lnSpc>
                <a:spcPts val="4030"/>
              </a:lnSpc>
            </a:pPr>
            <a:endParaRPr lang="en-US" sz="2800" b="1" dirty="0">
              <a:solidFill>
                <a:srgbClr val="000000"/>
              </a:solidFill>
              <a:latin typeface="Noto Serif Display" panose="02020502080505020204"/>
            </a:endParaRPr>
          </a:p>
          <a:p>
            <a:pPr algn="just">
              <a:lnSpc>
                <a:spcPts val="4030"/>
              </a:lnSpc>
            </a:pPr>
            <a:r>
              <a:rPr lang="en-US" sz="2800" b="1" dirty="0">
                <a:solidFill>
                  <a:srgbClr val="000000"/>
                </a:solidFill>
                <a:latin typeface="Noto Serif Display" panose="02020502080505020204"/>
              </a:rPr>
              <a:t>- CPU </a:t>
            </a:r>
            <a:r>
              <a:rPr lang="en-US" sz="2800" b="1" dirty="0" err="1">
                <a:solidFill>
                  <a:srgbClr val="000000"/>
                </a:solidFill>
                <a:latin typeface="Noto Serif Display" panose="02020502080505020204"/>
              </a:rPr>
              <a:t>có</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bước</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tiến</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nổi</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bật</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ở</a:t>
            </a:r>
            <a:r>
              <a:rPr lang="en-US" sz="2800" b="1" dirty="0">
                <a:solidFill>
                  <a:srgbClr val="000000"/>
                </a:solidFill>
                <a:latin typeface="Noto Serif Display" panose="02020502080505020204"/>
              </a:rPr>
              <a:t> 2 </a:t>
            </a:r>
            <a:r>
              <a:rPr lang="en-US" sz="2800" b="1" dirty="0" err="1">
                <a:solidFill>
                  <a:srgbClr val="000000"/>
                </a:solidFill>
                <a:latin typeface="Noto Serif Display" panose="02020502080505020204"/>
              </a:rPr>
              <a:t>thập</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kỉ</a:t>
            </a:r>
            <a:r>
              <a:rPr lang="en-US" sz="2800" b="1" dirty="0">
                <a:solidFill>
                  <a:srgbClr val="000000"/>
                </a:solidFill>
                <a:latin typeface="Noto Serif Display" panose="02020502080505020204"/>
              </a:rPr>
              <a:t> 1960s – 1980s</a:t>
            </a:r>
          </a:p>
          <a:p>
            <a:pPr algn="just">
              <a:lnSpc>
                <a:spcPts val="4030"/>
              </a:lnSpc>
            </a:pPr>
            <a:endParaRPr lang="en-US" sz="2800" b="1" dirty="0">
              <a:solidFill>
                <a:srgbClr val="000000"/>
              </a:solidFill>
              <a:latin typeface="Noto Serif Display" panose="02020502080505020204"/>
            </a:endParaRPr>
          </a:p>
          <a:p>
            <a:pPr algn="just">
              <a:lnSpc>
                <a:spcPts val="4030"/>
              </a:lnSpc>
            </a:pP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Có</a:t>
            </a:r>
            <a:r>
              <a:rPr lang="en-US" sz="2800" b="1" dirty="0">
                <a:solidFill>
                  <a:srgbClr val="000000"/>
                </a:solidFill>
                <a:latin typeface="Noto Serif Display" panose="02020502080505020204"/>
              </a:rPr>
              <a:t> 2 </a:t>
            </a:r>
            <a:r>
              <a:rPr lang="en-US" sz="2800" b="1" dirty="0" err="1">
                <a:solidFill>
                  <a:srgbClr val="000000"/>
                </a:solidFill>
                <a:latin typeface="Noto Serif Display" panose="02020502080505020204"/>
              </a:rPr>
              <a:t>nhà</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sản</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xuất</a:t>
            </a:r>
            <a:r>
              <a:rPr lang="en-US" sz="2800" b="1" dirty="0">
                <a:solidFill>
                  <a:srgbClr val="000000"/>
                </a:solidFill>
                <a:latin typeface="Noto Serif Display" panose="02020502080505020204"/>
              </a:rPr>
              <a:t> CPU </a:t>
            </a:r>
            <a:r>
              <a:rPr lang="en-US" sz="2800" b="1" dirty="0" err="1">
                <a:solidFill>
                  <a:srgbClr val="000000"/>
                </a:solidFill>
                <a:latin typeface="Noto Serif Display" panose="02020502080505020204"/>
              </a:rPr>
              <a:t>lớn</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là</a:t>
            </a:r>
            <a:r>
              <a:rPr lang="en-US" sz="2800" b="1" dirty="0">
                <a:solidFill>
                  <a:srgbClr val="000000"/>
                </a:solidFill>
                <a:latin typeface="Noto Serif Display" panose="02020502080505020204"/>
              </a:rPr>
              <a:t> Intel </a:t>
            </a:r>
            <a:r>
              <a:rPr lang="en-US" sz="2800" b="1" dirty="0" err="1">
                <a:solidFill>
                  <a:srgbClr val="000000"/>
                </a:solidFill>
                <a:latin typeface="Noto Serif Display" panose="02020502080505020204"/>
              </a:rPr>
              <a:t>và</a:t>
            </a:r>
            <a:r>
              <a:rPr lang="en-US" sz="2800" b="1" dirty="0">
                <a:solidFill>
                  <a:srgbClr val="000000"/>
                </a:solidFill>
                <a:latin typeface="Noto Serif Display" panose="02020502080505020204"/>
              </a:rPr>
              <a:t> AMD</a:t>
            </a:r>
          </a:p>
          <a:p>
            <a:pPr algn="just">
              <a:lnSpc>
                <a:spcPts val="4030"/>
              </a:lnSpc>
            </a:pPr>
            <a:endParaRPr lang="en-US" sz="2800" b="1" dirty="0">
              <a:solidFill>
                <a:srgbClr val="000000"/>
              </a:solidFill>
              <a:latin typeface="Noto Serif Display" panose="02020502080505020204"/>
            </a:endParaRPr>
          </a:p>
          <a:p>
            <a:pPr algn="just">
              <a:lnSpc>
                <a:spcPts val="4030"/>
              </a:lnSpc>
            </a:pP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Tuỳ</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vào</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mục</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đích</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sử</a:t>
            </a:r>
            <a:r>
              <a:rPr lang="en-US" sz="2800" b="1" dirty="0">
                <a:solidFill>
                  <a:srgbClr val="000000"/>
                </a:solidFill>
                <a:latin typeface="Noto Serif Display" panose="02020502080505020204"/>
              </a:rPr>
              <a:t> dung </a:t>
            </a:r>
            <a:r>
              <a:rPr lang="en-US" sz="2800" b="1" dirty="0" err="1">
                <a:solidFill>
                  <a:srgbClr val="000000"/>
                </a:solidFill>
                <a:latin typeface="Noto Serif Display" panose="02020502080505020204"/>
              </a:rPr>
              <a:t>mà</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lựa</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chọn</a:t>
            </a:r>
            <a:r>
              <a:rPr lang="en-US" sz="2800" b="1" dirty="0">
                <a:solidFill>
                  <a:srgbClr val="000000"/>
                </a:solidFill>
                <a:latin typeface="Noto Serif Display" panose="02020502080505020204"/>
              </a:rPr>
              <a:t> CPU </a:t>
            </a:r>
            <a:r>
              <a:rPr lang="en-US" sz="2800" b="1" dirty="0" err="1">
                <a:solidFill>
                  <a:srgbClr val="000000"/>
                </a:solidFill>
                <a:latin typeface="Noto Serif Display" panose="02020502080505020204"/>
              </a:rPr>
              <a:t>phù</a:t>
            </a:r>
            <a:r>
              <a:rPr lang="en-US" sz="2800" b="1" dirty="0">
                <a:solidFill>
                  <a:srgbClr val="000000"/>
                </a:solidFill>
                <a:latin typeface="Noto Serif Display" panose="02020502080505020204"/>
              </a:rPr>
              <a:t> </a:t>
            </a:r>
            <a:r>
              <a:rPr lang="en-US" sz="2800" b="1" dirty="0" err="1">
                <a:solidFill>
                  <a:srgbClr val="000000"/>
                </a:solidFill>
                <a:latin typeface="Noto Serif Display" panose="02020502080505020204"/>
              </a:rPr>
              <a:t>hợp</a:t>
            </a:r>
            <a:endParaRPr lang="en-US" sz="2800" b="1" dirty="0">
              <a:solidFill>
                <a:srgbClr val="000000"/>
              </a:solidFill>
              <a:latin typeface="Noto Serif Display" panose="02020502080505020204"/>
            </a:endParaRPr>
          </a:p>
        </p:txBody>
      </p:sp>
      <p:sp>
        <p:nvSpPr>
          <p:cNvPr id="10" name="Footer Placeholder 9">
            <a:extLst>
              <a:ext uri="{FF2B5EF4-FFF2-40B4-BE49-F238E27FC236}">
                <a16:creationId xmlns:a16="http://schemas.microsoft.com/office/drawing/2014/main" id="{A826E60F-97A9-3DB4-4890-E6482A903B10}"/>
              </a:ext>
            </a:extLst>
          </p:cNvPr>
          <p:cNvSpPr>
            <a:spLocks noGrp="1"/>
          </p:cNvSpPr>
          <p:nvPr>
            <p:ph type="ftr" sz="quarter" idx="11"/>
          </p:nvPr>
        </p:nvSpPr>
        <p:spPr>
          <a:xfrm>
            <a:off x="14859000" y="9560240"/>
            <a:ext cx="2895600" cy="365125"/>
          </a:xfrm>
        </p:spPr>
        <p:txBody>
          <a:bodyPr/>
          <a:lstStyle/>
          <a:p>
            <a:r>
              <a:rPr lang="en-US"/>
              <a:t>23127165 - Nguyễn Hải Đăng</a:t>
            </a:r>
          </a:p>
        </p:txBody>
      </p:sp>
      <p:sp>
        <p:nvSpPr>
          <p:cNvPr id="13" name="Slide Number Placeholder 12">
            <a:extLst>
              <a:ext uri="{FF2B5EF4-FFF2-40B4-BE49-F238E27FC236}">
                <a16:creationId xmlns:a16="http://schemas.microsoft.com/office/drawing/2014/main" id="{676042A9-E17E-B12C-36B8-5178D195F428}"/>
              </a:ext>
            </a:extLst>
          </p:cNvPr>
          <p:cNvSpPr>
            <a:spLocks noGrp="1"/>
          </p:cNvSpPr>
          <p:nvPr>
            <p:ph type="sldNum" sz="quarter" idx="12"/>
          </p:nvPr>
        </p:nvSpPr>
        <p:spPr/>
        <p:txBody>
          <a:bodyPr/>
          <a:lstStyle/>
          <a:p>
            <a:fld id="{B6F15528-21DE-4FAA-801E-634DDDAF4B2B}" type="slidenum">
              <a:rPr lang="en-US" smtClean="0"/>
              <a:t>12</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6324600" y="741960"/>
            <a:ext cx="9162237" cy="645795"/>
          </a:xfrm>
          <a:prstGeom prst="rect">
            <a:avLst/>
          </a:prstGeom>
        </p:spPr>
        <p:txBody>
          <a:bodyPr lIns="0" tIns="0" rIns="0" bIns="0" rtlCol="0" anchor="t">
            <a:spAutoFit/>
          </a:bodyPr>
          <a:lstStyle/>
          <a:p>
            <a:pPr>
              <a:lnSpc>
                <a:spcPts val="5040"/>
              </a:lnSpc>
            </a:pPr>
            <a:r>
              <a:rPr lang="en-US" sz="4800" b="1" dirty="0">
                <a:solidFill>
                  <a:srgbClr val="2B4B82"/>
                </a:solidFill>
                <a:latin typeface="Clear Sans Bold"/>
              </a:rPr>
              <a:t>TÀI LIỆU THAM KHẢO</a:t>
            </a:r>
          </a:p>
        </p:txBody>
      </p:sp>
      <p:sp>
        <p:nvSpPr>
          <p:cNvPr id="3" name="TextBox 3"/>
          <p:cNvSpPr txBox="1"/>
          <p:nvPr/>
        </p:nvSpPr>
        <p:spPr>
          <a:xfrm>
            <a:off x="383268" y="2033590"/>
            <a:ext cx="8729356" cy="467629"/>
          </a:xfrm>
          <a:prstGeom prst="rect">
            <a:avLst/>
          </a:prstGeom>
        </p:spPr>
        <p:txBody>
          <a:bodyPr lIns="0" tIns="0" rIns="0" bIns="0" rtlCol="0" anchor="t">
            <a:spAutoFit/>
          </a:bodyPr>
          <a:lstStyle/>
          <a:p>
            <a:pPr algn="just">
              <a:lnSpc>
                <a:spcPts val="3920"/>
              </a:lnSpc>
            </a:pPr>
            <a:r>
              <a:rPr lang="en-US" sz="2800" b="1" dirty="0" err="1">
                <a:solidFill>
                  <a:srgbClr val="2B4B82"/>
                </a:solidFill>
                <a:latin typeface="Noto Serif Display Bold"/>
              </a:rPr>
              <a:t>Khái</a:t>
            </a:r>
            <a:r>
              <a:rPr lang="en-US" sz="2800" b="1" dirty="0">
                <a:solidFill>
                  <a:srgbClr val="2B4B82"/>
                </a:solidFill>
                <a:latin typeface="Noto Serif Display Bold"/>
              </a:rPr>
              <a:t> </a:t>
            </a:r>
            <a:r>
              <a:rPr lang="en-US" sz="2800" b="1" dirty="0" err="1">
                <a:solidFill>
                  <a:srgbClr val="2B4B82"/>
                </a:solidFill>
                <a:latin typeface="Noto Serif Display Bold"/>
              </a:rPr>
              <a:t>niệm</a:t>
            </a:r>
            <a:r>
              <a:rPr lang="en-US" sz="2800" b="1" dirty="0">
                <a:solidFill>
                  <a:srgbClr val="2B4B82"/>
                </a:solidFill>
                <a:latin typeface="Noto Serif Display Bold"/>
              </a:rPr>
              <a:t>: </a:t>
            </a:r>
            <a:r>
              <a:rPr lang="en-US" sz="2800" b="1" dirty="0">
                <a:solidFill>
                  <a:srgbClr val="2B4B82"/>
                </a:solidFill>
                <a:latin typeface="Noto Serif Display Bold"/>
                <a:hlinkClick r:id="rId2"/>
              </a:rPr>
              <a:t>https://vi.wikipedia.org/wiki/CPU</a:t>
            </a:r>
            <a:r>
              <a:rPr lang="en-US" sz="2800" b="1" dirty="0">
                <a:solidFill>
                  <a:srgbClr val="2B4B82"/>
                </a:solidFill>
                <a:latin typeface="Noto Serif Display Bold"/>
              </a:rPr>
              <a:t> </a:t>
            </a:r>
            <a:endParaRPr lang="en-US" sz="2800" dirty="0">
              <a:solidFill>
                <a:srgbClr val="2B4B82"/>
              </a:solidFill>
              <a:latin typeface="Noto Serif Display" panose="02020502080505020204"/>
            </a:endParaRPr>
          </a:p>
        </p:txBody>
      </p:sp>
      <p:sp>
        <p:nvSpPr>
          <p:cNvPr id="4" name="TextBox 4"/>
          <p:cNvSpPr txBox="1"/>
          <p:nvPr/>
        </p:nvSpPr>
        <p:spPr>
          <a:xfrm>
            <a:off x="387750" y="3469951"/>
            <a:ext cx="9162237" cy="967765"/>
          </a:xfrm>
          <a:prstGeom prst="rect">
            <a:avLst/>
          </a:prstGeom>
        </p:spPr>
        <p:txBody>
          <a:bodyPr lIns="0" tIns="0" rIns="0" bIns="0" rtlCol="0" anchor="t">
            <a:spAutoFit/>
          </a:bodyPr>
          <a:lstStyle/>
          <a:p>
            <a:pPr algn="just">
              <a:lnSpc>
                <a:spcPts val="3920"/>
              </a:lnSpc>
            </a:pPr>
            <a:r>
              <a:rPr lang="en-US" sz="2800" b="1" dirty="0" err="1">
                <a:solidFill>
                  <a:srgbClr val="2B4B82"/>
                </a:solidFill>
                <a:latin typeface="Noto Serif Display Bold"/>
              </a:rPr>
              <a:t>Sự</a:t>
            </a:r>
            <a:r>
              <a:rPr lang="en-US" sz="2800" b="1" dirty="0">
                <a:solidFill>
                  <a:srgbClr val="2B4B82"/>
                </a:solidFill>
                <a:latin typeface="Noto Serif Display Bold"/>
              </a:rPr>
              <a:t> </a:t>
            </a:r>
            <a:r>
              <a:rPr lang="en-US" sz="2800" b="1" dirty="0" err="1">
                <a:solidFill>
                  <a:srgbClr val="2B4B82"/>
                </a:solidFill>
                <a:latin typeface="Noto Serif Display Bold"/>
              </a:rPr>
              <a:t>phát</a:t>
            </a:r>
            <a:r>
              <a:rPr lang="en-US" sz="2800" b="1" dirty="0">
                <a:solidFill>
                  <a:srgbClr val="2B4B82"/>
                </a:solidFill>
                <a:latin typeface="Noto Serif Display Bold"/>
              </a:rPr>
              <a:t> </a:t>
            </a:r>
            <a:r>
              <a:rPr lang="en-US" sz="2800" b="1" dirty="0" err="1">
                <a:solidFill>
                  <a:srgbClr val="2B4B82"/>
                </a:solidFill>
                <a:latin typeface="Noto Serif Display Bold"/>
              </a:rPr>
              <a:t>triển</a:t>
            </a:r>
            <a:r>
              <a:rPr lang="en-US" sz="2800" b="1" dirty="0">
                <a:solidFill>
                  <a:srgbClr val="2B4B82"/>
                </a:solidFill>
                <a:latin typeface="Noto Serif Display Bold"/>
              </a:rPr>
              <a:t>: </a:t>
            </a:r>
            <a:r>
              <a:rPr lang="en-US" sz="2800" b="1" dirty="0">
                <a:solidFill>
                  <a:srgbClr val="2B4B82"/>
                </a:solidFill>
                <a:latin typeface="Noto Serif Display Bold"/>
                <a:hlinkClick r:id="rId3"/>
              </a:rPr>
              <a:t>https://fptshop.com.vn/tin-tuc/tin-moi/lich-su-cpu-may-tinh-144520</a:t>
            </a:r>
            <a:endParaRPr lang="en-US" sz="2800" dirty="0">
              <a:solidFill>
                <a:srgbClr val="2B4B82"/>
              </a:solidFill>
              <a:latin typeface="Noto Serif Display" panose="02020502080505020204"/>
            </a:endParaRPr>
          </a:p>
        </p:txBody>
      </p:sp>
      <p:sp>
        <p:nvSpPr>
          <p:cNvPr id="5" name="TextBox 5"/>
          <p:cNvSpPr txBox="1"/>
          <p:nvPr/>
        </p:nvSpPr>
        <p:spPr>
          <a:xfrm>
            <a:off x="387750" y="5272598"/>
            <a:ext cx="9162237" cy="1467902"/>
          </a:xfrm>
          <a:prstGeom prst="rect">
            <a:avLst/>
          </a:prstGeom>
        </p:spPr>
        <p:txBody>
          <a:bodyPr wrap="square" lIns="0" tIns="0" rIns="0" bIns="0" rtlCol="0" anchor="t">
            <a:spAutoFit/>
          </a:bodyPr>
          <a:lstStyle/>
          <a:p>
            <a:pPr>
              <a:lnSpc>
                <a:spcPts val="3920"/>
              </a:lnSpc>
            </a:pPr>
            <a:r>
              <a:rPr lang="en-US" sz="2800" b="1" dirty="0" err="1">
                <a:solidFill>
                  <a:srgbClr val="2B4B82"/>
                </a:solidFill>
                <a:latin typeface="Noto Serif Display Bold"/>
              </a:rPr>
              <a:t>Sự</a:t>
            </a:r>
            <a:r>
              <a:rPr lang="en-US" sz="2800" b="1" dirty="0">
                <a:solidFill>
                  <a:srgbClr val="2B4B82"/>
                </a:solidFill>
                <a:latin typeface="Noto Serif Display Bold"/>
              </a:rPr>
              <a:t> </a:t>
            </a:r>
            <a:r>
              <a:rPr lang="en-US" sz="2800" b="1" dirty="0" err="1">
                <a:solidFill>
                  <a:srgbClr val="2B4B82"/>
                </a:solidFill>
                <a:latin typeface="Noto Serif Display Bold"/>
              </a:rPr>
              <a:t>tăng</a:t>
            </a:r>
            <a:r>
              <a:rPr lang="en-US" sz="2800" b="1" dirty="0">
                <a:solidFill>
                  <a:srgbClr val="2B4B82"/>
                </a:solidFill>
                <a:latin typeface="Noto Serif Display Bold"/>
              </a:rPr>
              <a:t> </a:t>
            </a:r>
            <a:r>
              <a:rPr lang="en-US" sz="2800" b="1" dirty="0" err="1">
                <a:solidFill>
                  <a:srgbClr val="2B4B82"/>
                </a:solidFill>
                <a:latin typeface="Noto Serif Display Bold"/>
              </a:rPr>
              <a:t>giảm</a:t>
            </a:r>
            <a:r>
              <a:rPr lang="en-US" sz="2800" b="1" dirty="0">
                <a:solidFill>
                  <a:srgbClr val="2B4B82"/>
                </a:solidFill>
                <a:latin typeface="Noto Serif Display Bold"/>
              </a:rPr>
              <a:t> </a:t>
            </a:r>
            <a:r>
              <a:rPr lang="en-US" sz="2800" b="1" dirty="0" err="1">
                <a:solidFill>
                  <a:srgbClr val="2B4B82"/>
                </a:solidFill>
                <a:latin typeface="Noto Serif Display Bold"/>
              </a:rPr>
              <a:t>kích</a:t>
            </a:r>
            <a:r>
              <a:rPr lang="en-US" sz="2800" b="1" dirty="0">
                <a:solidFill>
                  <a:srgbClr val="2B4B82"/>
                </a:solidFill>
                <a:latin typeface="Noto Serif Display Bold"/>
              </a:rPr>
              <a:t> </a:t>
            </a:r>
            <a:r>
              <a:rPr lang="en-US" sz="2800" b="1" dirty="0" err="1">
                <a:solidFill>
                  <a:srgbClr val="2B4B82"/>
                </a:solidFill>
                <a:latin typeface="Noto Serif Display Bold"/>
              </a:rPr>
              <a:t>thước</a:t>
            </a:r>
            <a:r>
              <a:rPr lang="en-US" sz="2800" b="1" dirty="0">
                <a:solidFill>
                  <a:srgbClr val="2B4B82"/>
                </a:solidFill>
                <a:latin typeface="Noto Serif Display Bold"/>
              </a:rPr>
              <a:t>: </a:t>
            </a:r>
            <a:r>
              <a:rPr lang="en-US" sz="2800" b="1" dirty="0">
                <a:solidFill>
                  <a:srgbClr val="2B4B82"/>
                </a:solidFill>
                <a:latin typeface="Noto Serif Display Bold"/>
                <a:hlinkClick r:id="rId4"/>
              </a:rPr>
              <a:t>https://en.wikipedia.org/wiki/History_of_general-purpose_CPUs</a:t>
            </a:r>
            <a:endParaRPr lang="en-US" sz="2800" dirty="0">
              <a:solidFill>
                <a:srgbClr val="2B4B82"/>
              </a:solidFill>
              <a:latin typeface="Noto Serif Display" panose="02020502080505020204"/>
            </a:endParaRPr>
          </a:p>
        </p:txBody>
      </p:sp>
      <p:sp>
        <p:nvSpPr>
          <p:cNvPr id="8" name="TextBox 8"/>
          <p:cNvSpPr txBox="1"/>
          <p:nvPr/>
        </p:nvSpPr>
        <p:spPr>
          <a:xfrm>
            <a:off x="10134600" y="6520796"/>
            <a:ext cx="7941415" cy="1968039"/>
          </a:xfrm>
          <a:prstGeom prst="rect">
            <a:avLst/>
          </a:prstGeom>
        </p:spPr>
        <p:txBody>
          <a:bodyPr lIns="0" tIns="0" rIns="0" bIns="0" rtlCol="0" anchor="t">
            <a:spAutoFit/>
          </a:bodyPr>
          <a:lstStyle/>
          <a:p>
            <a:pPr>
              <a:lnSpc>
                <a:spcPts val="3920"/>
              </a:lnSpc>
            </a:pPr>
            <a:r>
              <a:rPr lang="en-US" sz="2800" b="1" dirty="0" err="1">
                <a:solidFill>
                  <a:srgbClr val="2B4B82"/>
                </a:solidFill>
                <a:latin typeface="Noto Serif Display Bold"/>
              </a:rPr>
              <a:t>Cải</a:t>
            </a:r>
            <a:r>
              <a:rPr lang="en-US" sz="2800" b="1" dirty="0">
                <a:solidFill>
                  <a:srgbClr val="2B4B82"/>
                </a:solidFill>
                <a:latin typeface="Noto Serif Display Bold"/>
              </a:rPr>
              <a:t> </a:t>
            </a:r>
            <a:r>
              <a:rPr lang="en-US" sz="2800" b="1" dirty="0" err="1">
                <a:solidFill>
                  <a:srgbClr val="2B4B82"/>
                </a:solidFill>
                <a:latin typeface="Noto Serif Display Bold"/>
              </a:rPr>
              <a:t>tiến</a:t>
            </a:r>
            <a:r>
              <a:rPr lang="en-US" sz="2800" b="1" dirty="0">
                <a:solidFill>
                  <a:srgbClr val="2B4B82"/>
                </a:solidFill>
                <a:latin typeface="Noto Serif Display Bold"/>
              </a:rPr>
              <a:t> </a:t>
            </a:r>
            <a:r>
              <a:rPr lang="en-US" sz="2800" b="1" dirty="0" err="1">
                <a:solidFill>
                  <a:srgbClr val="2B4B82"/>
                </a:solidFill>
                <a:latin typeface="Noto Serif Display Bold"/>
              </a:rPr>
              <a:t>về</a:t>
            </a:r>
            <a:r>
              <a:rPr lang="en-US" sz="2800" b="1" dirty="0">
                <a:solidFill>
                  <a:srgbClr val="2B4B82"/>
                </a:solidFill>
                <a:latin typeface="Noto Serif Display Bold"/>
              </a:rPr>
              <a:t> </a:t>
            </a:r>
            <a:r>
              <a:rPr lang="en-US" sz="2800" b="1" dirty="0" err="1">
                <a:solidFill>
                  <a:srgbClr val="2B4B82"/>
                </a:solidFill>
                <a:latin typeface="Noto Serif Display Bold"/>
              </a:rPr>
              <a:t>bảo</a:t>
            </a:r>
            <a:r>
              <a:rPr lang="en-US" sz="2800" b="1" dirty="0">
                <a:solidFill>
                  <a:srgbClr val="2B4B82"/>
                </a:solidFill>
                <a:latin typeface="Noto Serif Display Bold"/>
              </a:rPr>
              <a:t> </a:t>
            </a:r>
            <a:r>
              <a:rPr lang="en-US" sz="2800" b="1" dirty="0" err="1">
                <a:solidFill>
                  <a:srgbClr val="2B4B82"/>
                </a:solidFill>
                <a:latin typeface="Noto Serif Display Bold"/>
              </a:rPr>
              <a:t>mật</a:t>
            </a:r>
            <a:r>
              <a:rPr lang="en-US" sz="2800" b="1" dirty="0">
                <a:solidFill>
                  <a:srgbClr val="2B4B82"/>
                </a:solidFill>
                <a:latin typeface="Noto Serif Display Bold"/>
              </a:rPr>
              <a:t>: </a:t>
            </a:r>
            <a:r>
              <a:rPr lang="en-US" sz="2800" b="1" dirty="0">
                <a:solidFill>
                  <a:srgbClr val="2B4B82"/>
                </a:solidFill>
                <a:latin typeface="Noto Serif Display Bold"/>
                <a:hlinkClick r:id="rId5"/>
              </a:rPr>
              <a:t>https://hoanghapc.vn/nhung-cai-tien-dac-biet-ma-cpu-the-he-thu-11-cua-intel-mang-lai</a:t>
            </a:r>
            <a:endParaRPr lang="en-US" sz="2800" dirty="0">
              <a:solidFill>
                <a:srgbClr val="2B4B82"/>
              </a:solidFill>
              <a:latin typeface="Noto Serif Display" panose="02020502080505020204"/>
            </a:endParaRPr>
          </a:p>
        </p:txBody>
      </p:sp>
      <p:sp>
        <p:nvSpPr>
          <p:cNvPr id="9" name="TextBox 9"/>
          <p:cNvSpPr txBox="1"/>
          <p:nvPr/>
        </p:nvSpPr>
        <p:spPr>
          <a:xfrm>
            <a:off x="387750" y="7521070"/>
            <a:ext cx="7941415" cy="967765"/>
          </a:xfrm>
          <a:prstGeom prst="rect">
            <a:avLst/>
          </a:prstGeom>
        </p:spPr>
        <p:txBody>
          <a:bodyPr lIns="0" tIns="0" rIns="0" bIns="0" rtlCol="0" anchor="t">
            <a:spAutoFit/>
          </a:bodyPr>
          <a:lstStyle/>
          <a:p>
            <a:pPr algn="just">
              <a:lnSpc>
                <a:spcPts val="3920"/>
              </a:lnSpc>
            </a:pPr>
            <a:r>
              <a:rPr lang="en-US" sz="2800" b="1" dirty="0" err="1">
                <a:solidFill>
                  <a:srgbClr val="2B4B82"/>
                </a:solidFill>
                <a:latin typeface="Noto Serif Display Bold"/>
              </a:rPr>
              <a:t>Tích</a:t>
            </a:r>
            <a:r>
              <a:rPr lang="en-US" sz="2800" b="1" dirty="0">
                <a:solidFill>
                  <a:srgbClr val="2B4B82"/>
                </a:solidFill>
                <a:latin typeface="Noto Serif Display Bold"/>
              </a:rPr>
              <a:t> </a:t>
            </a:r>
            <a:r>
              <a:rPr lang="en-US" sz="2800" b="1" dirty="0" err="1">
                <a:solidFill>
                  <a:srgbClr val="2B4B82"/>
                </a:solidFill>
                <a:latin typeface="Noto Serif Display Bold"/>
              </a:rPr>
              <a:t>hợp</a:t>
            </a:r>
            <a:r>
              <a:rPr lang="en-US" sz="2800" b="1" dirty="0">
                <a:solidFill>
                  <a:srgbClr val="2B4B82"/>
                </a:solidFill>
                <a:latin typeface="Noto Serif Display Bold"/>
              </a:rPr>
              <a:t> </a:t>
            </a:r>
            <a:r>
              <a:rPr lang="en-US" sz="2800" b="1" dirty="0" err="1">
                <a:solidFill>
                  <a:srgbClr val="2B4B82"/>
                </a:solidFill>
                <a:latin typeface="Noto Serif Display Bold"/>
              </a:rPr>
              <a:t>đồ</a:t>
            </a:r>
            <a:r>
              <a:rPr lang="en-US" sz="2800" b="1" dirty="0">
                <a:solidFill>
                  <a:srgbClr val="2B4B82"/>
                </a:solidFill>
                <a:latin typeface="Noto Serif Display Bold"/>
              </a:rPr>
              <a:t> </a:t>
            </a:r>
            <a:r>
              <a:rPr lang="en-US" sz="2800" b="1" dirty="0" err="1">
                <a:solidFill>
                  <a:srgbClr val="2B4B82"/>
                </a:solidFill>
                <a:latin typeface="Noto Serif Display Bold"/>
              </a:rPr>
              <a:t>hoạ</a:t>
            </a:r>
            <a:r>
              <a:rPr lang="en-US" sz="2800" b="1" dirty="0">
                <a:solidFill>
                  <a:srgbClr val="2B4B82"/>
                </a:solidFill>
                <a:latin typeface="Noto Serif Display Bold"/>
              </a:rPr>
              <a:t>: </a:t>
            </a:r>
            <a:r>
              <a:rPr lang="en-US" sz="2800" b="1" dirty="0">
                <a:solidFill>
                  <a:srgbClr val="2B4B82"/>
                </a:solidFill>
                <a:latin typeface="Noto Serif Display Bold"/>
                <a:hlinkClick r:id="rId6"/>
              </a:rPr>
              <a:t>https://hoanghapc.vn/card-do-hoa-tich-hop-trong-cpu</a:t>
            </a:r>
            <a:endParaRPr lang="en-US" sz="2800" dirty="0">
              <a:solidFill>
                <a:srgbClr val="2B4B82"/>
              </a:solidFill>
              <a:latin typeface="Noto Serif Display" panose="02020502080505020204"/>
            </a:endParaRPr>
          </a:p>
        </p:txBody>
      </p:sp>
      <p:sp>
        <p:nvSpPr>
          <p:cNvPr id="10" name="TextBox 5">
            <a:extLst>
              <a:ext uri="{FF2B5EF4-FFF2-40B4-BE49-F238E27FC236}">
                <a16:creationId xmlns:a16="http://schemas.microsoft.com/office/drawing/2014/main" id="{5787C1C8-D7F3-84AE-61AE-759586BF9842}"/>
              </a:ext>
            </a:extLst>
          </p:cNvPr>
          <p:cNvSpPr txBox="1"/>
          <p:nvPr/>
        </p:nvSpPr>
        <p:spPr>
          <a:xfrm>
            <a:off x="10134600" y="2033590"/>
            <a:ext cx="7239000" cy="1968039"/>
          </a:xfrm>
          <a:prstGeom prst="rect">
            <a:avLst/>
          </a:prstGeom>
        </p:spPr>
        <p:txBody>
          <a:bodyPr wrap="square" lIns="0" tIns="0" rIns="0" bIns="0" rtlCol="0" anchor="t">
            <a:spAutoFit/>
          </a:bodyPr>
          <a:lstStyle/>
          <a:p>
            <a:pPr>
              <a:lnSpc>
                <a:spcPts val="3920"/>
              </a:lnSpc>
            </a:pPr>
            <a:r>
              <a:rPr lang="en-US" sz="2800" b="1" dirty="0" err="1">
                <a:solidFill>
                  <a:srgbClr val="2B4B82"/>
                </a:solidFill>
                <a:latin typeface="Noto Serif Display Bold"/>
              </a:rPr>
              <a:t>Nhà</a:t>
            </a:r>
            <a:r>
              <a:rPr lang="en-US" sz="2800" b="1" dirty="0">
                <a:solidFill>
                  <a:srgbClr val="2B4B82"/>
                </a:solidFill>
                <a:latin typeface="Noto Serif Display Bold"/>
              </a:rPr>
              <a:t> </a:t>
            </a:r>
            <a:r>
              <a:rPr lang="en-US" sz="2800" b="1" dirty="0" err="1">
                <a:solidFill>
                  <a:srgbClr val="2B4B82"/>
                </a:solidFill>
                <a:latin typeface="Noto Serif Display Bold"/>
              </a:rPr>
              <a:t>sản</a:t>
            </a:r>
            <a:r>
              <a:rPr lang="en-US" sz="2800" b="1" dirty="0">
                <a:solidFill>
                  <a:srgbClr val="2B4B82"/>
                </a:solidFill>
                <a:latin typeface="Noto Serif Display Bold"/>
              </a:rPr>
              <a:t> </a:t>
            </a:r>
            <a:r>
              <a:rPr lang="en-US" sz="2800" b="1" dirty="0" err="1">
                <a:solidFill>
                  <a:srgbClr val="2B4B82"/>
                </a:solidFill>
                <a:latin typeface="Noto Serif Display Bold"/>
              </a:rPr>
              <a:t>xuất</a:t>
            </a:r>
            <a:r>
              <a:rPr lang="en-US" sz="2800" b="1" dirty="0">
                <a:solidFill>
                  <a:srgbClr val="2B4B82"/>
                </a:solidFill>
                <a:latin typeface="Noto Serif Display Bold"/>
              </a:rPr>
              <a:t>: </a:t>
            </a:r>
            <a:r>
              <a:rPr lang="en-US" sz="2800" b="1" dirty="0">
                <a:solidFill>
                  <a:srgbClr val="2B4B82"/>
                </a:solidFill>
                <a:latin typeface="Noto Serif Display Bold"/>
                <a:hlinkClick r:id="rId7"/>
              </a:rPr>
              <a:t>https://vi.wikipedia.org/wiki/CPU - :~:text=Hai nhà sản xuất CPU,2250 transistor và 16 chân.</a:t>
            </a:r>
            <a:endParaRPr lang="en-US" sz="2800" dirty="0">
              <a:solidFill>
                <a:srgbClr val="2B4B82"/>
              </a:solidFill>
              <a:latin typeface="Noto Serif Display" panose="02020502080505020204"/>
            </a:endParaRPr>
          </a:p>
        </p:txBody>
      </p:sp>
      <p:sp>
        <p:nvSpPr>
          <p:cNvPr id="11" name="TextBox 5">
            <a:extLst>
              <a:ext uri="{FF2B5EF4-FFF2-40B4-BE49-F238E27FC236}">
                <a16:creationId xmlns:a16="http://schemas.microsoft.com/office/drawing/2014/main" id="{A36EF995-CACC-CBF2-2AB0-0E2A91B02C26}"/>
              </a:ext>
            </a:extLst>
          </p:cNvPr>
          <p:cNvSpPr txBox="1"/>
          <p:nvPr/>
        </p:nvSpPr>
        <p:spPr>
          <a:xfrm>
            <a:off x="10103224" y="4538647"/>
            <a:ext cx="9162237" cy="1467902"/>
          </a:xfrm>
          <a:prstGeom prst="rect">
            <a:avLst/>
          </a:prstGeom>
        </p:spPr>
        <p:txBody>
          <a:bodyPr lIns="0" tIns="0" rIns="0" bIns="0" rtlCol="0" anchor="t">
            <a:spAutoFit/>
          </a:bodyPr>
          <a:lstStyle/>
          <a:p>
            <a:pPr>
              <a:lnSpc>
                <a:spcPts val="3920"/>
              </a:lnSpc>
            </a:pPr>
            <a:r>
              <a:rPr lang="en-US" sz="2800" b="1" dirty="0" err="1">
                <a:solidFill>
                  <a:srgbClr val="2B4B82"/>
                </a:solidFill>
                <a:latin typeface="Noto Serif Display Bold"/>
              </a:rPr>
              <a:t>Sản</a:t>
            </a:r>
            <a:r>
              <a:rPr lang="en-US" sz="2800" b="1" dirty="0">
                <a:solidFill>
                  <a:srgbClr val="2B4B82"/>
                </a:solidFill>
                <a:latin typeface="Noto Serif Display Bold"/>
              </a:rPr>
              <a:t> </a:t>
            </a:r>
            <a:r>
              <a:rPr lang="en-US" sz="2800" b="1" dirty="0" err="1">
                <a:solidFill>
                  <a:srgbClr val="2B4B82"/>
                </a:solidFill>
                <a:latin typeface="Noto Serif Display Bold"/>
              </a:rPr>
              <a:t>phẩm</a:t>
            </a:r>
            <a:r>
              <a:rPr lang="en-US" sz="2800" b="1" dirty="0">
                <a:solidFill>
                  <a:srgbClr val="2B4B82"/>
                </a:solidFill>
                <a:latin typeface="Noto Serif Display Bold"/>
              </a:rPr>
              <a:t> </a:t>
            </a:r>
            <a:r>
              <a:rPr lang="en-US" sz="2800" b="1" dirty="0" err="1">
                <a:solidFill>
                  <a:srgbClr val="2B4B82"/>
                </a:solidFill>
                <a:latin typeface="Noto Serif Display Bold"/>
              </a:rPr>
              <a:t>tiêu</a:t>
            </a:r>
            <a:r>
              <a:rPr lang="en-US" sz="2800" b="1" dirty="0">
                <a:solidFill>
                  <a:srgbClr val="2B4B82"/>
                </a:solidFill>
                <a:latin typeface="Noto Serif Display Bold"/>
              </a:rPr>
              <a:t> </a:t>
            </a:r>
            <a:r>
              <a:rPr lang="en-US" sz="2800" b="1" dirty="0" err="1">
                <a:solidFill>
                  <a:srgbClr val="2B4B82"/>
                </a:solidFill>
                <a:latin typeface="Noto Serif Display Bold"/>
              </a:rPr>
              <a:t>biểu</a:t>
            </a:r>
            <a:r>
              <a:rPr lang="en-US" sz="2800" b="1" dirty="0">
                <a:solidFill>
                  <a:srgbClr val="2B4B82"/>
                </a:solidFill>
                <a:latin typeface="Noto Serif Display Bold"/>
              </a:rPr>
              <a:t>: </a:t>
            </a:r>
            <a:r>
              <a:rPr lang="en-US" sz="2800" b="1" dirty="0">
                <a:solidFill>
                  <a:srgbClr val="2B4B82"/>
                </a:solidFill>
                <a:latin typeface="Noto Serif Display Bold"/>
                <a:hlinkClick r:id="rId8"/>
              </a:rPr>
              <a:t>https://didongviet.vn/dchannel/cpu-intel/</a:t>
            </a:r>
            <a:endParaRPr lang="en-US" sz="2800" b="1" dirty="0">
              <a:solidFill>
                <a:srgbClr val="2B4B82"/>
              </a:solidFill>
              <a:latin typeface="Noto Serif Display Bold"/>
            </a:endParaRPr>
          </a:p>
          <a:p>
            <a:pPr>
              <a:lnSpc>
                <a:spcPts val="3920"/>
              </a:lnSpc>
            </a:pPr>
            <a:r>
              <a:rPr lang="en-US" sz="2800" dirty="0">
                <a:solidFill>
                  <a:srgbClr val="2B4B82"/>
                </a:solidFill>
                <a:latin typeface="Noto Serif Display" panose="02020502080505020204"/>
                <a:hlinkClick r:id="rId9"/>
              </a:rPr>
              <a:t>https://didongviet.vn/dchannel/cpu-amd/</a:t>
            </a:r>
            <a:endParaRPr lang="en-US" sz="2800" dirty="0">
              <a:solidFill>
                <a:srgbClr val="2B4B82"/>
              </a:solidFill>
              <a:latin typeface="Noto Serif Display" panose="02020502080505020204"/>
            </a:endParaRPr>
          </a:p>
        </p:txBody>
      </p:sp>
      <p:sp>
        <p:nvSpPr>
          <p:cNvPr id="12" name="Footer Placeholder 11">
            <a:extLst>
              <a:ext uri="{FF2B5EF4-FFF2-40B4-BE49-F238E27FC236}">
                <a16:creationId xmlns:a16="http://schemas.microsoft.com/office/drawing/2014/main" id="{EA3B3BBF-54CE-DDDC-A243-CE3A9367DB94}"/>
              </a:ext>
            </a:extLst>
          </p:cNvPr>
          <p:cNvSpPr>
            <a:spLocks noGrp="1"/>
          </p:cNvSpPr>
          <p:nvPr>
            <p:ph type="ftr" sz="quarter" idx="11"/>
          </p:nvPr>
        </p:nvSpPr>
        <p:spPr>
          <a:xfrm>
            <a:off x="15011400" y="9566457"/>
            <a:ext cx="2895600" cy="365125"/>
          </a:xfrm>
        </p:spPr>
        <p:txBody>
          <a:bodyPr/>
          <a:lstStyle/>
          <a:p>
            <a:r>
              <a:rPr lang="en-US" dirty="0"/>
              <a:t>23127165 - Nguyễn Hải Đăng</a:t>
            </a:r>
          </a:p>
        </p:txBody>
      </p:sp>
      <p:sp>
        <p:nvSpPr>
          <p:cNvPr id="13" name="Slide Number Placeholder 12">
            <a:extLst>
              <a:ext uri="{FF2B5EF4-FFF2-40B4-BE49-F238E27FC236}">
                <a16:creationId xmlns:a16="http://schemas.microsoft.com/office/drawing/2014/main" id="{E2A0C23C-9D2C-0312-5726-41DD24D2966B}"/>
              </a:ext>
            </a:extLst>
          </p:cNvPr>
          <p:cNvSpPr>
            <a:spLocks noGrp="1"/>
          </p:cNvSpPr>
          <p:nvPr>
            <p:ph type="sldNum" sz="quarter" idx="12"/>
          </p:nvPr>
        </p:nvSpPr>
        <p:spPr/>
        <p:txBody>
          <a:bodyPr/>
          <a:lstStyle/>
          <a:p>
            <a:fld id="{B6F15528-21DE-4FAA-801E-634DDDAF4B2B}" type="slidenum">
              <a:rPr lang="en-US" smtClean="0"/>
              <a:t>13</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9387" y="3258400"/>
            <a:ext cx="7312717" cy="3658247"/>
            <a:chOff x="0" y="190500"/>
            <a:chExt cx="9750289" cy="4877662"/>
          </a:xfrm>
        </p:grpSpPr>
        <p:sp>
          <p:nvSpPr>
            <p:cNvPr id="3" name="TextBox 3"/>
            <p:cNvSpPr txBox="1"/>
            <p:nvPr/>
          </p:nvSpPr>
          <p:spPr>
            <a:xfrm>
              <a:off x="0" y="190500"/>
              <a:ext cx="9750289" cy="2577970"/>
            </a:xfrm>
            <a:prstGeom prst="rect">
              <a:avLst/>
            </a:prstGeom>
          </p:spPr>
          <p:txBody>
            <a:bodyPr lIns="0" tIns="0" rIns="0" bIns="0" rtlCol="0" anchor="t">
              <a:spAutoFit/>
            </a:bodyPr>
            <a:lstStyle/>
            <a:p>
              <a:pPr>
                <a:lnSpc>
                  <a:spcPts val="7520"/>
                </a:lnSpc>
              </a:pPr>
              <a:r>
                <a:rPr lang="en-US" sz="8000" spc="-88" dirty="0">
                  <a:solidFill>
                    <a:srgbClr val="2B4B82"/>
                  </a:solidFill>
                  <a:latin typeface="Clear Sans Bold"/>
                </a:rPr>
                <a:t>Thank you for listening</a:t>
              </a:r>
            </a:p>
          </p:txBody>
        </p:sp>
        <p:sp>
          <p:nvSpPr>
            <p:cNvPr id="4" name="TextBox 4"/>
            <p:cNvSpPr txBox="1"/>
            <p:nvPr/>
          </p:nvSpPr>
          <p:spPr>
            <a:xfrm>
              <a:off x="0" y="3490037"/>
              <a:ext cx="9750289" cy="1578125"/>
            </a:xfrm>
            <a:prstGeom prst="rect">
              <a:avLst/>
            </a:prstGeom>
          </p:spPr>
          <p:txBody>
            <a:bodyPr lIns="0" tIns="0" rIns="0" bIns="0" rtlCol="0" anchor="t">
              <a:spAutoFit/>
            </a:bodyPr>
            <a:lstStyle/>
            <a:p>
              <a:pPr>
                <a:lnSpc>
                  <a:spcPts val="4759"/>
                </a:lnSpc>
              </a:pPr>
              <a:r>
                <a:rPr lang="en-US" sz="3399" dirty="0">
                  <a:solidFill>
                    <a:srgbClr val="2B4B82"/>
                  </a:solidFill>
                  <a:latin typeface="Clear Sans"/>
                </a:rPr>
                <a:t>Send questions to me! I hope you</a:t>
              </a:r>
            </a:p>
            <a:p>
              <a:pPr>
                <a:lnSpc>
                  <a:spcPts val="4759"/>
                </a:lnSpc>
              </a:pPr>
              <a:r>
                <a:rPr lang="en-US" sz="3399" dirty="0">
                  <a:solidFill>
                    <a:srgbClr val="2B4B82"/>
                  </a:solidFill>
                  <a:latin typeface="Clear Sans"/>
                </a:rPr>
                <a:t>learned something new.</a:t>
              </a: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12" name="Slide Number Placeholder 11">
            <a:extLst>
              <a:ext uri="{FF2B5EF4-FFF2-40B4-BE49-F238E27FC236}">
                <a16:creationId xmlns:a16="http://schemas.microsoft.com/office/drawing/2014/main" id="{60EA8D28-D919-B681-E3D6-70CDA5B6FA23}"/>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9" name="Footer Placeholder 8">
            <a:extLst>
              <a:ext uri="{FF2B5EF4-FFF2-40B4-BE49-F238E27FC236}">
                <a16:creationId xmlns:a16="http://schemas.microsoft.com/office/drawing/2014/main" id="{8AFF67C6-ED0D-E048-94C3-E04429CA783B}"/>
              </a:ext>
            </a:extLst>
          </p:cNvPr>
          <p:cNvSpPr>
            <a:spLocks noGrp="1"/>
          </p:cNvSpPr>
          <p:nvPr>
            <p:ph type="ftr" sz="quarter" idx="11"/>
          </p:nvPr>
        </p:nvSpPr>
        <p:spPr>
          <a:xfrm>
            <a:off x="15161996" y="9626764"/>
            <a:ext cx="2895600" cy="365125"/>
          </a:xfrm>
        </p:spPr>
        <p:txBody>
          <a:bodyPr/>
          <a:lstStyle/>
          <a:p>
            <a:r>
              <a:rPr lang="en-US" dirty="0"/>
              <a:t>23127165 - Nguyễn Hải Đăng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9A8D4E-124C-1FE6-09F4-7A2678449BD0}"/>
              </a:ext>
            </a:extLst>
          </p:cNvPr>
          <p:cNvSpPr>
            <a:spLocks noGrp="1"/>
          </p:cNvSpPr>
          <p:nvPr>
            <p:ph type="ftr" sz="quarter" idx="11"/>
          </p:nvPr>
        </p:nvSpPr>
        <p:spPr>
          <a:xfrm>
            <a:off x="15163800" y="9639300"/>
            <a:ext cx="2895600" cy="365125"/>
          </a:xfrm>
        </p:spPr>
        <p:txBody>
          <a:bodyPr/>
          <a:lstStyle/>
          <a:p>
            <a:r>
              <a:rPr lang="en-US"/>
              <a:t>23127165 - Nguyễn Hải Đăng</a:t>
            </a:r>
          </a:p>
        </p:txBody>
      </p:sp>
      <p:sp>
        <p:nvSpPr>
          <p:cNvPr id="3" name="Slide Number Placeholder 2">
            <a:extLst>
              <a:ext uri="{FF2B5EF4-FFF2-40B4-BE49-F238E27FC236}">
                <a16:creationId xmlns:a16="http://schemas.microsoft.com/office/drawing/2014/main" id="{0B26BB8A-04A7-B550-1CA9-4E619D2DE5CA}"/>
              </a:ext>
            </a:extLst>
          </p:cNvPr>
          <p:cNvSpPr>
            <a:spLocks noGrp="1"/>
          </p:cNvSpPr>
          <p:nvPr>
            <p:ph type="sldNum" sz="quarter" idx="12"/>
          </p:nvPr>
        </p:nvSpPr>
        <p:spPr/>
        <p:txBody>
          <a:bodyPr/>
          <a:lstStyle/>
          <a:p>
            <a:fld id="{B6F15528-21DE-4FAA-801E-634DDDAF4B2B}" type="slidenum">
              <a:rPr lang="en-US" smtClean="0"/>
              <a:t>15</a:t>
            </a:fld>
            <a:endParaRPr lang="en-US"/>
          </a:p>
        </p:txBody>
      </p:sp>
      <p:graphicFrame>
        <p:nvGraphicFramePr>
          <p:cNvPr id="5" name="Table 4">
            <a:extLst>
              <a:ext uri="{FF2B5EF4-FFF2-40B4-BE49-F238E27FC236}">
                <a16:creationId xmlns:a16="http://schemas.microsoft.com/office/drawing/2014/main" id="{9BA82AC5-CAEB-4BA6-7416-8AFDCB3C8B32}"/>
              </a:ext>
            </a:extLst>
          </p:cNvPr>
          <p:cNvGraphicFramePr>
            <a:graphicFrameLocks noGrp="1"/>
          </p:cNvGraphicFramePr>
          <p:nvPr>
            <p:extLst>
              <p:ext uri="{D42A27DB-BD31-4B8C-83A1-F6EECF244321}">
                <p14:modId xmlns:p14="http://schemas.microsoft.com/office/powerpoint/2010/main" val="3724258563"/>
              </p:ext>
            </p:extLst>
          </p:nvPr>
        </p:nvGraphicFramePr>
        <p:xfrm>
          <a:off x="3048000" y="1079500"/>
          <a:ext cx="12268200" cy="7264402"/>
        </p:xfrm>
        <a:graphic>
          <a:graphicData uri="http://schemas.openxmlformats.org/drawingml/2006/table">
            <a:tbl>
              <a:tblPr firstRow="1" bandRow="1">
                <a:tableStyleId>{5C22544A-7EE6-4342-B048-85BDC9FD1C3A}</a:tableStyleId>
              </a:tblPr>
              <a:tblGrid>
                <a:gridCol w="1274618">
                  <a:extLst>
                    <a:ext uri="{9D8B030D-6E8A-4147-A177-3AD203B41FA5}">
                      <a16:colId xmlns:a16="http://schemas.microsoft.com/office/drawing/2014/main" val="2422978535"/>
                    </a:ext>
                  </a:extLst>
                </a:gridCol>
                <a:gridCol w="6904182">
                  <a:extLst>
                    <a:ext uri="{9D8B030D-6E8A-4147-A177-3AD203B41FA5}">
                      <a16:colId xmlns:a16="http://schemas.microsoft.com/office/drawing/2014/main" val="2884382899"/>
                    </a:ext>
                  </a:extLst>
                </a:gridCol>
                <a:gridCol w="4089400">
                  <a:extLst>
                    <a:ext uri="{9D8B030D-6E8A-4147-A177-3AD203B41FA5}">
                      <a16:colId xmlns:a16="http://schemas.microsoft.com/office/drawing/2014/main" val="3439068315"/>
                    </a:ext>
                  </a:extLst>
                </a:gridCol>
              </a:tblGrid>
              <a:tr h="768506">
                <a:tc>
                  <a:txBody>
                    <a:bodyPr/>
                    <a:lstStyle/>
                    <a:p>
                      <a:r>
                        <a:rPr lang="en-VN" dirty="0"/>
                        <a:t>STT</a:t>
                      </a:r>
                    </a:p>
                  </a:txBody>
                  <a:tcPr/>
                </a:tc>
                <a:tc>
                  <a:txBody>
                    <a:bodyPr/>
                    <a:lstStyle/>
                    <a:p>
                      <a:r>
                        <a:rPr lang="en-VN" dirty="0"/>
                        <a:t>Bảng đánh giá</a:t>
                      </a:r>
                    </a:p>
                  </a:txBody>
                  <a:tcPr/>
                </a:tc>
                <a:tc>
                  <a:txBody>
                    <a:bodyPr/>
                    <a:lstStyle/>
                    <a:p>
                      <a:r>
                        <a:rPr lang="en-VN" dirty="0"/>
                        <a:t>Phần trăm</a:t>
                      </a:r>
                    </a:p>
                  </a:txBody>
                  <a:tcPr/>
                </a:tc>
                <a:extLst>
                  <a:ext uri="{0D108BD9-81ED-4DB2-BD59-A6C34878D82A}">
                    <a16:rowId xmlns:a16="http://schemas.microsoft.com/office/drawing/2014/main" val="4124805135"/>
                  </a:ext>
                </a:extLst>
              </a:tr>
              <a:tr h="590536">
                <a:tc>
                  <a:txBody>
                    <a:bodyPr/>
                    <a:lstStyle/>
                    <a:p>
                      <a:r>
                        <a:rPr lang="en-VN" dirty="0"/>
                        <a:t>1</a:t>
                      </a:r>
                    </a:p>
                  </a:txBody>
                  <a:tcPr/>
                </a:tc>
                <a:tc>
                  <a:txBody>
                    <a:bodyPr/>
                    <a:lstStyle/>
                    <a:p>
                      <a:r>
                        <a:rPr lang="en-VN" dirty="0"/>
                        <a:t>Outline</a:t>
                      </a:r>
                    </a:p>
                  </a:txBody>
                  <a:tcPr/>
                </a:tc>
                <a:tc>
                  <a:txBody>
                    <a:bodyPr/>
                    <a:lstStyle/>
                    <a:p>
                      <a:r>
                        <a:rPr lang="en-VN" dirty="0"/>
                        <a:t>100%</a:t>
                      </a:r>
                    </a:p>
                  </a:txBody>
                  <a:tcPr/>
                </a:tc>
                <a:extLst>
                  <a:ext uri="{0D108BD9-81ED-4DB2-BD59-A6C34878D82A}">
                    <a16:rowId xmlns:a16="http://schemas.microsoft.com/office/drawing/2014/main" val="1842582252"/>
                  </a:ext>
                </a:extLst>
              </a:tr>
              <a:tr h="590536">
                <a:tc>
                  <a:txBody>
                    <a:bodyPr/>
                    <a:lstStyle/>
                    <a:p>
                      <a:r>
                        <a:rPr lang="en-VN" dirty="0"/>
                        <a:t>2</a:t>
                      </a:r>
                    </a:p>
                  </a:txBody>
                  <a:tcPr/>
                </a:tc>
                <a:tc>
                  <a:txBody>
                    <a:bodyPr/>
                    <a:lstStyle/>
                    <a:p>
                      <a:r>
                        <a:rPr lang="en-VN" dirty="0"/>
                        <a:t>Bullet &amp; Numbering</a:t>
                      </a:r>
                    </a:p>
                  </a:txBody>
                  <a:tcPr/>
                </a:tc>
                <a:tc>
                  <a:txBody>
                    <a:bodyPr/>
                    <a:lstStyle/>
                    <a:p>
                      <a:r>
                        <a:rPr lang="en-VN" dirty="0"/>
                        <a:t>100%</a:t>
                      </a:r>
                    </a:p>
                  </a:txBody>
                  <a:tcPr/>
                </a:tc>
                <a:extLst>
                  <a:ext uri="{0D108BD9-81ED-4DB2-BD59-A6C34878D82A}">
                    <a16:rowId xmlns:a16="http://schemas.microsoft.com/office/drawing/2014/main" val="175016366"/>
                  </a:ext>
                </a:extLst>
              </a:tr>
              <a:tr h="590536">
                <a:tc>
                  <a:txBody>
                    <a:bodyPr/>
                    <a:lstStyle/>
                    <a:p>
                      <a:r>
                        <a:rPr lang="en-VN" dirty="0"/>
                        <a:t>3</a:t>
                      </a:r>
                    </a:p>
                  </a:txBody>
                  <a:tcPr/>
                </a:tc>
                <a:tc>
                  <a:txBody>
                    <a:bodyPr/>
                    <a:lstStyle/>
                    <a:p>
                      <a:r>
                        <a:rPr lang="en-VN" dirty="0"/>
                        <a:t>Column</a:t>
                      </a:r>
                    </a:p>
                  </a:txBody>
                  <a:tcPr/>
                </a:tc>
                <a:tc>
                  <a:txBody>
                    <a:bodyPr/>
                    <a:lstStyle/>
                    <a:p>
                      <a:r>
                        <a:rPr lang="en-VN" dirty="0"/>
                        <a:t>100%</a:t>
                      </a:r>
                    </a:p>
                  </a:txBody>
                  <a:tcPr/>
                </a:tc>
                <a:extLst>
                  <a:ext uri="{0D108BD9-81ED-4DB2-BD59-A6C34878D82A}">
                    <a16:rowId xmlns:a16="http://schemas.microsoft.com/office/drawing/2014/main" val="4139599111"/>
                  </a:ext>
                </a:extLst>
              </a:tr>
              <a:tr h="590536">
                <a:tc>
                  <a:txBody>
                    <a:bodyPr/>
                    <a:lstStyle/>
                    <a:p>
                      <a:r>
                        <a:rPr lang="en-VN" dirty="0"/>
                        <a:t>4</a:t>
                      </a:r>
                    </a:p>
                  </a:txBody>
                  <a:tcPr/>
                </a:tc>
                <a:tc>
                  <a:txBody>
                    <a:bodyPr/>
                    <a:lstStyle/>
                    <a:p>
                      <a:r>
                        <a:rPr lang="en-VN" dirty="0"/>
                        <a:t>Insert Picture/ Shape</a:t>
                      </a:r>
                    </a:p>
                  </a:txBody>
                  <a:tcPr/>
                </a:tc>
                <a:tc>
                  <a:txBody>
                    <a:bodyPr/>
                    <a:lstStyle/>
                    <a:p>
                      <a:r>
                        <a:rPr lang="en-VN" dirty="0"/>
                        <a:t>100%</a:t>
                      </a:r>
                    </a:p>
                  </a:txBody>
                  <a:tcPr/>
                </a:tc>
                <a:extLst>
                  <a:ext uri="{0D108BD9-81ED-4DB2-BD59-A6C34878D82A}">
                    <a16:rowId xmlns:a16="http://schemas.microsoft.com/office/drawing/2014/main" val="630792657"/>
                  </a:ext>
                </a:extLst>
              </a:tr>
              <a:tr h="590536">
                <a:tc>
                  <a:txBody>
                    <a:bodyPr/>
                    <a:lstStyle/>
                    <a:p>
                      <a:r>
                        <a:rPr lang="en-VN" dirty="0"/>
                        <a:t>5</a:t>
                      </a:r>
                    </a:p>
                  </a:txBody>
                  <a:tcPr/>
                </a:tc>
                <a:tc>
                  <a:txBody>
                    <a:bodyPr/>
                    <a:lstStyle/>
                    <a:p>
                      <a:r>
                        <a:rPr lang="en-VN" dirty="0"/>
                        <a:t>Table</a:t>
                      </a:r>
                    </a:p>
                  </a:txBody>
                  <a:tcPr/>
                </a:tc>
                <a:tc>
                  <a:txBody>
                    <a:bodyPr/>
                    <a:lstStyle/>
                    <a:p>
                      <a:r>
                        <a:rPr lang="en-VN" dirty="0"/>
                        <a:t>100%</a:t>
                      </a:r>
                    </a:p>
                  </a:txBody>
                  <a:tcPr/>
                </a:tc>
                <a:extLst>
                  <a:ext uri="{0D108BD9-81ED-4DB2-BD59-A6C34878D82A}">
                    <a16:rowId xmlns:a16="http://schemas.microsoft.com/office/drawing/2014/main" val="2960889006"/>
                  </a:ext>
                </a:extLst>
              </a:tr>
              <a:tr h="590536">
                <a:tc>
                  <a:txBody>
                    <a:bodyPr/>
                    <a:lstStyle/>
                    <a:p>
                      <a:r>
                        <a:rPr lang="en-VN" dirty="0"/>
                        <a:t>6</a:t>
                      </a:r>
                    </a:p>
                  </a:txBody>
                  <a:tcPr/>
                </a:tc>
                <a:tc>
                  <a:txBody>
                    <a:bodyPr/>
                    <a:lstStyle/>
                    <a:p>
                      <a:r>
                        <a:rPr lang="en-VN" dirty="0"/>
                        <a:t>Animation</a:t>
                      </a:r>
                    </a:p>
                  </a:txBody>
                  <a:tcPr/>
                </a:tc>
                <a:tc>
                  <a:txBody>
                    <a:bodyPr/>
                    <a:lstStyle/>
                    <a:p>
                      <a:r>
                        <a:rPr lang="en-VN" dirty="0"/>
                        <a:t>100%</a:t>
                      </a:r>
                    </a:p>
                  </a:txBody>
                  <a:tcPr/>
                </a:tc>
                <a:extLst>
                  <a:ext uri="{0D108BD9-81ED-4DB2-BD59-A6C34878D82A}">
                    <a16:rowId xmlns:a16="http://schemas.microsoft.com/office/drawing/2014/main" val="3769136387"/>
                  </a:ext>
                </a:extLst>
              </a:tr>
              <a:tr h="590536">
                <a:tc>
                  <a:txBody>
                    <a:bodyPr/>
                    <a:lstStyle/>
                    <a:p>
                      <a:r>
                        <a:rPr lang="en-VN" dirty="0"/>
                        <a:t>7</a:t>
                      </a:r>
                    </a:p>
                  </a:txBody>
                  <a:tcPr/>
                </a:tc>
                <a:tc>
                  <a:txBody>
                    <a:bodyPr/>
                    <a:lstStyle/>
                    <a:p>
                      <a:r>
                        <a:rPr lang="en-VN" dirty="0"/>
                        <a:t>Transition</a:t>
                      </a:r>
                    </a:p>
                  </a:txBody>
                  <a:tcPr/>
                </a:tc>
                <a:tc>
                  <a:txBody>
                    <a:bodyPr/>
                    <a:lstStyle/>
                    <a:p>
                      <a:r>
                        <a:rPr lang="en-VN" dirty="0"/>
                        <a:t>100%</a:t>
                      </a:r>
                    </a:p>
                  </a:txBody>
                  <a:tcPr/>
                </a:tc>
                <a:extLst>
                  <a:ext uri="{0D108BD9-81ED-4DB2-BD59-A6C34878D82A}">
                    <a16:rowId xmlns:a16="http://schemas.microsoft.com/office/drawing/2014/main" val="2298407780"/>
                  </a:ext>
                </a:extLst>
              </a:tr>
              <a:tr h="590536">
                <a:tc>
                  <a:txBody>
                    <a:bodyPr/>
                    <a:lstStyle/>
                    <a:p>
                      <a:r>
                        <a:rPr lang="en-VN" dirty="0"/>
                        <a:t>8</a:t>
                      </a:r>
                    </a:p>
                  </a:txBody>
                  <a:tcPr/>
                </a:tc>
                <a:tc>
                  <a:txBody>
                    <a:bodyPr/>
                    <a:lstStyle/>
                    <a:p>
                      <a:r>
                        <a:rPr lang="en-VN" dirty="0"/>
                        <a:t>Footer</a:t>
                      </a:r>
                    </a:p>
                  </a:txBody>
                  <a:tcPr/>
                </a:tc>
                <a:tc>
                  <a:txBody>
                    <a:bodyPr/>
                    <a:lstStyle/>
                    <a:p>
                      <a:r>
                        <a:rPr lang="en-VN" dirty="0"/>
                        <a:t>100%</a:t>
                      </a:r>
                    </a:p>
                  </a:txBody>
                  <a:tcPr/>
                </a:tc>
                <a:extLst>
                  <a:ext uri="{0D108BD9-81ED-4DB2-BD59-A6C34878D82A}">
                    <a16:rowId xmlns:a16="http://schemas.microsoft.com/office/drawing/2014/main" val="3775506392"/>
                  </a:ext>
                </a:extLst>
              </a:tr>
              <a:tr h="590536">
                <a:tc>
                  <a:txBody>
                    <a:bodyPr/>
                    <a:lstStyle/>
                    <a:p>
                      <a:r>
                        <a:rPr lang="en-VN" dirty="0"/>
                        <a:t>9</a:t>
                      </a:r>
                    </a:p>
                  </a:txBody>
                  <a:tcPr/>
                </a:tc>
                <a:tc>
                  <a:txBody>
                    <a:bodyPr/>
                    <a:lstStyle/>
                    <a:p>
                      <a:r>
                        <a:rPr lang="en-VN" dirty="0"/>
                        <a:t>Định dạng</a:t>
                      </a:r>
                    </a:p>
                  </a:txBody>
                  <a:tcPr/>
                </a:tc>
                <a:tc>
                  <a:txBody>
                    <a:bodyPr/>
                    <a:lstStyle/>
                    <a:p>
                      <a:r>
                        <a:rPr lang="en-VN" dirty="0"/>
                        <a:t>100%</a:t>
                      </a:r>
                    </a:p>
                  </a:txBody>
                  <a:tcPr/>
                </a:tc>
                <a:extLst>
                  <a:ext uri="{0D108BD9-81ED-4DB2-BD59-A6C34878D82A}">
                    <a16:rowId xmlns:a16="http://schemas.microsoft.com/office/drawing/2014/main" val="271080257"/>
                  </a:ext>
                </a:extLst>
              </a:tr>
              <a:tr h="590536">
                <a:tc>
                  <a:txBody>
                    <a:bodyPr/>
                    <a:lstStyle/>
                    <a:p>
                      <a:r>
                        <a:rPr lang="en-VN" dirty="0"/>
                        <a:t>10</a:t>
                      </a:r>
                    </a:p>
                  </a:txBody>
                  <a:tcPr/>
                </a:tc>
                <a:tc>
                  <a:txBody>
                    <a:bodyPr/>
                    <a:lstStyle/>
                    <a:p>
                      <a:r>
                        <a:rPr lang="en-VN" dirty="0"/>
                        <a:t>Màu sắc</a:t>
                      </a:r>
                    </a:p>
                  </a:txBody>
                  <a:tcPr/>
                </a:tc>
                <a:tc>
                  <a:txBody>
                    <a:bodyPr/>
                    <a:lstStyle/>
                    <a:p>
                      <a:r>
                        <a:rPr lang="en-VN" dirty="0"/>
                        <a:t>100%</a:t>
                      </a:r>
                    </a:p>
                  </a:txBody>
                  <a:tcPr/>
                </a:tc>
                <a:extLst>
                  <a:ext uri="{0D108BD9-81ED-4DB2-BD59-A6C34878D82A}">
                    <a16:rowId xmlns:a16="http://schemas.microsoft.com/office/drawing/2014/main" val="2980448776"/>
                  </a:ext>
                </a:extLst>
              </a:tr>
              <a:tr h="590536">
                <a:tc>
                  <a:txBody>
                    <a:bodyPr/>
                    <a:lstStyle/>
                    <a:p>
                      <a:r>
                        <a:rPr lang="en-VN" dirty="0"/>
                        <a:t>11</a:t>
                      </a:r>
                    </a:p>
                  </a:txBody>
                  <a:tcPr/>
                </a:tc>
                <a:tc>
                  <a:txBody>
                    <a:bodyPr/>
                    <a:lstStyle/>
                    <a:p>
                      <a:r>
                        <a:rPr lang="en-VN" dirty="0"/>
                        <a:t>Nội dung</a:t>
                      </a:r>
                    </a:p>
                  </a:txBody>
                  <a:tcPr/>
                </a:tc>
                <a:tc>
                  <a:txBody>
                    <a:bodyPr/>
                    <a:lstStyle/>
                    <a:p>
                      <a:r>
                        <a:rPr lang="en-VN" dirty="0"/>
                        <a:t>100%</a:t>
                      </a:r>
                    </a:p>
                  </a:txBody>
                  <a:tcPr/>
                </a:tc>
                <a:extLst>
                  <a:ext uri="{0D108BD9-81ED-4DB2-BD59-A6C34878D82A}">
                    <a16:rowId xmlns:a16="http://schemas.microsoft.com/office/drawing/2014/main" val="2380285142"/>
                  </a:ext>
                </a:extLst>
              </a:tr>
            </a:tbl>
          </a:graphicData>
        </a:graphic>
      </p:graphicFrame>
    </p:spTree>
    <p:extLst>
      <p:ext uri="{BB962C8B-B14F-4D97-AF65-F5344CB8AC3E}">
        <p14:creationId xmlns:p14="http://schemas.microsoft.com/office/powerpoint/2010/main" val="2377698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575998694"/>
              </p:ext>
            </p:extLst>
          </p:nvPr>
        </p:nvGraphicFramePr>
        <p:xfrm>
          <a:off x="6920779" y="-85010"/>
          <a:ext cx="11527716" cy="10447496"/>
        </p:xfrm>
        <a:graphic>
          <a:graphicData uri="http://schemas.openxmlformats.org/drawingml/2006/table">
            <a:tbl>
              <a:tblPr/>
              <a:tblGrid>
                <a:gridCol w="5692930">
                  <a:extLst>
                    <a:ext uri="{9D8B030D-6E8A-4147-A177-3AD203B41FA5}">
                      <a16:colId xmlns:a16="http://schemas.microsoft.com/office/drawing/2014/main" val="20000"/>
                    </a:ext>
                  </a:extLst>
                </a:gridCol>
                <a:gridCol w="5834786">
                  <a:extLst>
                    <a:ext uri="{9D8B030D-6E8A-4147-A177-3AD203B41FA5}">
                      <a16:colId xmlns:a16="http://schemas.microsoft.com/office/drawing/2014/main" val="20001"/>
                    </a:ext>
                  </a:extLst>
                </a:gridCol>
              </a:tblGrid>
              <a:tr h="2688498">
                <a:tc>
                  <a:txBody>
                    <a:bodyPr/>
                    <a:lstStyle/>
                    <a:p>
                      <a:pPr algn="ctr">
                        <a:lnSpc>
                          <a:spcPts val="3499"/>
                        </a:lnSpc>
                        <a:defRPr/>
                      </a:pPr>
                      <a:r>
                        <a:rPr lang="en-US" sz="2499" dirty="0">
                          <a:solidFill>
                            <a:srgbClr val="FEFEFE"/>
                          </a:solidFill>
                          <a:latin typeface="Clear Sans Medium"/>
                        </a:rPr>
                        <a:t>PHẦN 1</a:t>
                      </a:r>
                      <a:endParaRPr lang="en-US" sz="1100" dirty="0"/>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c>
                  <a:txBody>
                    <a:bodyPr/>
                    <a:lstStyle/>
                    <a:p>
                      <a:pPr algn="ctr">
                        <a:lnSpc>
                          <a:spcPts val="3499"/>
                        </a:lnSpc>
                        <a:defRPr/>
                      </a:pPr>
                      <a:r>
                        <a:rPr lang="en-US" sz="2499" dirty="0">
                          <a:solidFill>
                            <a:srgbClr val="FEFEFE"/>
                          </a:solidFill>
                          <a:latin typeface="Clear Sans Medium"/>
                        </a:rPr>
                        <a:t>GIỚI THIỆU VÀ KHÁI NIỆM</a:t>
                      </a:r>
                      <a:endParaRPr lang="en-US" sz="1100" dirty="0"/>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extLst>
                  <a:ext uri="{0D108BD9-81ED-4DB2-BD59-A6C34878D82A}">
                    <a16:rowId xmlns:a16="http://schemas.microsoft.com/office/drawing/2014/main" val="10000"/>
                  </a:ext>
                </a:extLst>
              </a:tr>
              <a:tr h="2546665">
                <a:tc>
                  <a:txBody>
                    <a:bodyPr/>
                    <a:lstStyle/>
                    <a:p>
                      <a:pPr algn="ctr">
                        <a:lnSpc>
                          <a:spcPts val="3499"/>
                        </a:lnSpc>
                        <a:defRPr/>
                      </a:pPr>
                      <a:r>
                        <a:rPr lang="en-US" sz="2499" dirty="0">
                          <a:solidFill>
                            <a:srgbClr val="FEFEFE"/>
                          </a:solidFill>
                          <a:latin typeface="Clear Sans Medium"/>
                        </a:rPr>
                        <a:t>PHẦN 2</a:t>
                      </a:r>
                      <a:endParaRPr lang="en-US" sz="1100" dirty="0"/>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c>
                  <a:txBody>
                    <a:bodyPr/>
                    <a:lstStyle/>
                    <a:p>
                      <a:pPr algn="ctr">
                        <a:lnSpc>
                          <a:spcPts val="3499"/>
                        </a:lnSpc>
                        <a:defRPr/>
                      </a:pPr>
                      <a:r>
                        <a:rPr lang="en-US" sz="2499" dirty="0">
                          <a:solidFill>
                            <a:srgbClr val="FEFEFE"/>
                          </a:solidFill>
                          <a:latin typeface="Clear Sans Medium"/>
                        </a:rPr>
                        <a:t>QUÁ TRÌNH PHÁT TRIỂN</a:t>
                      </a:r>
                      <a:endParaRPr lang="en-US" sz="1100" dirty="0"/>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extLst>
                  <a:ext uri="{0D108BD9-81ED-4DB2-BD59-A6C34878D82A}">
                    <a16:rowId xmlns:a16="http://schemas.microsoft.com/office/drawing/2014/main" val="10001"/>
                  </a:ext>
                </a:extLst>
              </a:tr>
              <a:tr h="2546665">
                <a:tc>
                  <a:txBody>
                    <a:bodyPr/>
                    <a:lstStyle/>
                    <a:p>
                      <a:pPr algn="ctr">
                        <a:lnSpc>
                          <a:spcPts val="3499"/>
                        </a:lnSpc>
                        <a:defRPr/>
                      </a:pPr>
                      <a:r>
                        <a:rPr lang="en-US" sz="2499" dirty="0">
                          <a:solidFill>
                            <a:srgbClr val="FEFEFE"/>
                          </a:solidFill>
                          <a:latin typeface="Clear Sans Medium"/>
                        </a:rPr>
                        <a:t>PHẦN 3</a:t>
                      </a:r>
                      <a:endParaRPr lang="en-US" sz="1100" dirty="0"/>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c>
                  <a:txBody>
                    <a:bodyPr/>
                    <a:lstStyle/>
                    <a:p>
                      <a:pPr algn="ctr">
                        <a:lnSpc>
                          <a:spcPts val="3499"/>
                        </a:lnSpc>
                        <a:defRPr/>
                      </a:pPr>
                      <a:r>
                        <a:rPr lang="en-US" sz="2499" dirty="0">
                          <a:solidFill>
                            <a:srgbClr val="FEFEFE"/>
                          </a:solidFill>
                          <a:latin typeface="Clear Sans Medium"/>
                        </a:rPr>
                        <a:t>NHÀ SẢN XUẤT VÀ CÁC SẢN PHẨM TIÊU BIỂU</a:t>
                      </a:r>
                      <a:endParaRPr lang="en-US" sz="1100" dirty="0"/>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extLst>
                  <a:ext uri="{0D108BD9-81ED-4DB2-BD59-A6C34878D82A}">
                    <a16:rowId xmlns:a16="http://schemas.microsoft.com/office/drawing/2014/main" val="10002"/>
                  </a:ext>
                </a:extLst>
              </a:tr>
              <a:tr h="2665668">
                <a:tc>
                  <a:txBody>
                    <a:bodyPr/>
                    <a:lstStyle/>
                    <a:p>
                      <a:pPr algn="ctr">
                        <a:lnSpc>
                          <a:spcPts val="3499"/>
                        </a:lnSpc>
                        <a:defRPr/>
                      </a:pPr>
                      <a:r>
                        <a:rPr lang="en-US" sz="2499" dirty="0">
                          <a:solidFill>
                            <a:srgbClr val="FEFEFE"/>
                          </a:solidFill>
                          <a:latin typeface="Clear Sans Medium"/>
                        </a:rPr>
                        <a:t>PHẦN 4</a:t>
                      </a:r>
                      <a:endParaRPr lang="en-US" sz="1100" dirty="0"/>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c>
                  <a:txBody>
                    <a:bodyPr/>
                    <a:lstStyle/>
                    <a:p>
                      <a:pPr algn="ctr">
                        <a:lnSpc>
                          <a:spcPts val="3499"/>
                        </a:lnSpc>
                        <a:defRPr/>
                      </a:pPr>
                      <a:r>
                        <a:rPr lang="en-US" sz="2499" dirty="0">
                          <a:solidFill>
                            <a:srgbClr val="FEFEFE"/>
                          </a:solidFill>
                          <a:latin typeface="Clear Sans"/>
                        </a:rPr>
                        <a:t>KẾT LUẬN</a:t>
                      </a: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8293099" y="2459423"/>
            <a:ext cx="7004875" cy="6375918"/>
            <a:chOff x="-3207527" y="-28575"/>
            <a:chExt cx="6201363" cy="3651260"/>
          </a:xfrm>
        </p:grpSpPr>
        <p:sp>
          <p:nvSpPr>
            <p:cNvPr id="4" name="Freeform 4"/>
            <p:cNvSpPr/>
            <p:nvPr/>
          </p:nvSpPr>
          <p:spPr>
            <a:xfrm>
              <a:off x="-3207527" y="919220"/>
              <a:ext cx="2993836" cy="2703465"/>
            </a:xfrm>
            <a:custGeom>
              <a:avLst/>
              <a:gdLst/>
              <a:ahLst/>
              <a:cxnLst/>
              <a:rect l="l" t="t" r="r" b="b"/>
              <a:pathLst>
                <a:path w="2993836" h="2703465">
                  <a:moveTo>
                    <a:pt x="0" y="0"/>
                  </a:moveTo>
                  <a:lnTo>
                    <a:pt x="2993836" y="0"/>
                  </a:lnTo>
                  <a:lnTo>
                    <a:pt x="2993836" y="2703465"/>
                  </a:lnTo>
                  <a:lnTo>
                    <a:pt x="0" y="2703465"/>
                  </a:lnTo>
                  <a:close/>
                </a:path>
              </a:pathLst>
            </a:custGeom>
            <a:solidFill>
              <a:srgbClr val="000000">
                <a:alpha val="0"/>
              </a:srgbClr>
            </a:solidFill>
          </p:spPr>
          <p:txBody>
            <a:bodyPr/>
            <a:lstStyle/>
            <a:p>
              <a:endParaRPr lang="en-VN" dirty="0"/>
            </a:p>
          </p:txBody>
        </p:sp>
        <p:sp>
          <p:nvSpPr>
            <p:cNvPr id="5" name="TextBox 5"/>
            <p:cNvSpPr txBox="1"/>
            <p:nvPr/>
          </p:nvSpPr>
          <p:spPr>
            <a:xfrm>
              <a:off x="0" y="-28575"/>
              <a:ext cx="2993836" cy="2732040"/>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1186217" y="2571135"/>
            <a:ext cx="4880374" cy="2577629"/>
          </a:xfrm>
          <a:prstGeom prst="rect">
            <a:avLst/>
          </a:prstGeom>
        </p:spPr>
        <p:txBody>
          <a:bodyPr lIns="0" tIns="0" rIns="0" bIns="0" rtlCol="0" anchor="t">
            <a:spAutoFit/>
          </a:bodyPr>
          <a:lstStyle/>
          <a:p>
            <a:pPr marL="0" lvl="0" indent="0" algn="l">
              <a:lnSpc>
                <a:spcPts val="6719"/>
              </a:lnSpc>
            </a:pPr>
            <a:r>
              <a:rPr lang="en-US" sz="6399" dirty="0">
                <a:solidFill>
                  <a:srgbClr val="2B4B82"/>
                </a:solidFill>
                <a:latin typeface="Clear Sans Bold"/>
              </a:rPr>
              <a:t>NỘI DUNG TRÌNH BÀY</a:t>
            </a:r>
          </a:p>
          <a:p>
            <a:pPr marL="0" lvl="0" indent="0" algn="l">
              <a:lnSpc>
                <a:spcPts val="6719"/>
              </a:lnSpc>
            </a:pPr>
            <a:endParaRPr lang="en-US" sz="6399" dirty="0">
              <a:solidFill>
                <a:srgbClr val="2B4B82"/>
              </a:solidFill>
              <a:latin typeface="Clear Sans Bold"/>
            </a:endParaRPr>
          </a:p>
        </p:txBody>
      </p:sp>
      <p:pic>
        <p:nvPicPr>
          <p:cNvPr id="1026" name="Picture 2" descr="OPPO vừa xác nhận đang phát triển vi xử lý riêng dành cho di động">
            <a:extLst>
              <a:ext uri="{FF2B5EF4-FFF2-40B4-BE49-F238E27FC236}">
                <a16:creationId xmlns:a16="http://schemas.microsoft.com/office/drawing/2014/main" id="{5630F02C-4793-19FD-48EE-410650FB7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324" y="4447141"/>
            <a:ext cx="4592658" cy="257762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1EC81B1F-7F39-7B15-CB3E-79C2BD960FBC}"/>
              </a:ext>
            </a:extLst>
          </p:cNvPr>
          <p:cNvSpPr>
            <a:spLocks noGrp="1"/>
          </p:cNvSpPr>
          <p:nvPr>
            <p:ph type="ftr" sz="quarter" idx="11"/>
          </p:nvPr>
        </p:nvSpPr>
        <p:spPr>
          <a:xfrm>
            <a:off x="15392400" y="9791700"/>
            <a:ext cx="2895600" cy="365125"/>
          </a:xfrm>
        </p:spPr>
        <p:txBody>
          <a:bodyPr/>
          <a:lstStyle/>
          <a:p>
            <a:r>
              <a:rPr lang="en-US" dirty="0"/>
              <a:t>23127165 - Nguyễn Hải Đăng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702435"/>
            <a:ext cx="9976404" cy="6882130"/>
            <a:chOff x="0" y="0"/>
            <a:chExt cx="13301871" cy="9176173"/>
          </a:xfrm>
        </p:grpSpPr>
        <p:sp>
          <p:nvSpPr>
            <p:cNvPr id="3" name="TextBox 3"/>
            <p:cNvSpPr txBox="1"/>
            <p:nvPr/>
          </p:nvSpPr>
          <p:spPr>
            <a:xfrm>
              <a:off x="0" y="0"/>
              <a:ext cx="13301871" cy="6615914"/>
            </a:xfrm>
            <a:prstGeom prst="rect">
              <a:avLst/>
            </a:prstGeom>
          </p:spPr>
          <p:txBody>
            <a:bodyPr lIns="0" tIns="0" rIns="0" bIns="0" rtlCol="0" anchor="t">
              <a:spAutoFit/>
            </a:bodyPr>
            <a:lstStyle/>
            <a:p>
              <a:pPr>
                <a:lnSpc>
                  <a:spcPts val="6480"/>
                </a:lnSpc>
              </a:pPr>
              <a:r>
                <a:rPr lang="en-US" sz="5400" dirty="0" err="1">
                  <a:solidFill>
                    <a:srgbClr val="94DDDE"/>
                  </a:solidFill>
                  <a:latin typeface="Clear Sans Bold"/>
                </a:rPr>
                <a:t>Máy</a:t>
              </a:r>
              <a:r>
                <a:rPr lang="en-US" sz="5400" dirty="0">
                  <a:solidFill>
                    <a:srgbClr val="94DDDE"/>
                  </a:solidFill>
                  <a:latin typeface="Clear Sans Bold"/>
                </a:rPr>
                <a:t> </a:t>
              </a:r>
              <a:r>
                <a:rPr lang="en-US" sz="5400" dirty="0" err="1">
                  <a:solidFill>
                    <a:srgbClr val="94DDDE"/>
                  </a:solidFill>
                  <a:latin typeface="Clear Sans Bold"/>
                </a:rPr>
                <a:t>tính</a:t>
              </a:r>
              <a:r>
                <a:rPr lang="en-US" sz="5400" dirty="0">
                  <a:solidFill>
                    <a:srgbClr val="94DDDE"/>
                  </a:solidFill>
                  <a:latin typeface="Clear Sans Bold"/>
                </a:rPr>
                <a:t> </a:t>
              </a:r>
              <a:r>
                <a:rPr lang="en-US" sz="5400" dirty="0" err="1">
                  <a:solidFill>
                    <a:srgbClr val="94DDDE"/>
                  </a:solidFill>
                  <a:latin typeface="Clear Sans Bold"/>
                </a:rPr>
                <a:t>là</a:t>
              </a:r>
              <a:r>
                <a:rPr lang="en-US" sz="5400" dirty="0">
                  <a:solidFill>
                    <a:srgbClr val="94DDDE"/>
                  </a:solidFill>
                  <a:latin typeface="Clear Sans Bold"/>
                </a:rPr>
                <a:t> </a:t>
              </a:r>
              <a:r>
                <a:rPr lang="en-US" sz="5400" dirty="0" err="1">
                  <a:solidFill>
                    <a:srgbClr val="94DDDE"/>
                  </a:solidFill>
                  <a:latin typeface="Clear Sans Bold"/>
                </a:rPr>
                <a:t>một</a:t>
              </a:r>
              <a:r>
                <a:rPr lang="en-US" sz="5400" dirty="0">
                  <a:solidFill>
                    <a:srgbClr val="94DDDE"/>
                  </a:solidFill>
                  <a:latin typeface="Clear Sans Bold"/>
                </a:rPr>
                <a:t> </a:t>
              </a:r>
              <a:r>
                <a:rPr lang="en-US" sz="5400" dirty="0" err="1">
                  <a:solidFill>
                    <a:srgbClr val="94DDDE"/>
                  </a:solidFill>
                  <a:latin typeface="Clear Sans Bold"/>
                </a:rPr>
                <a:t>thiết</a:t>
              </a:r>
              <a:r>
                <a:rPr lang="en-US" sz="5400" dirty="0">
                  <a:solidFill>
                    <a:srgbClr val="94DDDE"/>
                  </a:solidFill>
                  <a:latin typeface="Clear Sans Bold"/>
                </a:rPr>
                <a:t> </a:t>
              </a:r>
              <a:r>
                <a:rPr lang="en-US" sz="5400" dirty="0" err="1">
                  <a:solidFill>
                    <a:srgbClr val="94DDDE"/>
                  </a:solidFill>
                  <a:latin typeface="Clear Sans Bold"/>
                </a:rPr>
                <a:t>bị</a:t>
              </a:r>
              <a:r>
                <a:rPr lang="en-US" sz="5400" dirty="0">
                  <a:solidFill>
                    <a:srgbClr val="94DDDE"/>
                  </a:solidFill>
                  <a:latin typeface="Clear Sans Bold"/>
                </a:rPr>
                <a:t> </a:t>
              </a:r>
              <a:r>
                <a:rPr lang="en-US" sz="5400" dirty="0" err="1">
                  <a:solidFill>
                    <a:srgbClr val="94DDDE"/>
                  </a:solidFill>
                  <a:latin typeface="Clear Sans Bold"/>
                </a:rPr>
                <a:t>vô</a:t>
              </a:r>
              <a:r>
                <a:rPr lang="en-US" sz="5400" dirty="0">
                  <a:solidFill>
                    <a:srgbClr val="94DDDE"/>
                  </a:solidFill>
                  <a:latin typeface="Clear Sans Bold"/>
                </a:rPr>
                <a:t> </a:t>
              </a:r>
              <a:r>
                <a:rPr lang="en-US" sz="5400" dirty="0" err="1">
                  <a:solidFill>
                    <a:srgbClr val="94DDDE"/>
                  </a:solidFill>
                  <a:latin typeface="Clear Sans Bold"/>
                </a:rPr>
                <a:t>cùng</a:t>
              </a:r>
              <a:r>
                <a:rPr lang="en-US" sz="5400" dirty="0">
                  <a:solidFill>
                    <a:srgbClr val="94DDDE"/>
                  </a:solidFill>
                  <a:latin typeface="Clear Sans Bold"/>
                </a:rPr>
                <a:t> </a:t>
              </a:r>
              <a:r>
                <a:rPr lang="en-US" sz="5400" dirty="0" err="1">
                  <a:solidFill>
                    <a:srgbClr val="94DDDE"/>
                  </a:solidFill>
                  <a:latin typeface="Clear Sans Bold"/>
                </a:rPr>
                <a:t>quan</a:t>
              </a:r>
              <a:r>
                <a:rPr lang="en-US" sz="5400" dirty="0">
                  <a:solidFill>
                    <a:srgbClr val="94DDDE"/>
                  </a:solidFill>
                  <a:latin typeface="Clear Sans Bold"/>
                </a:rPr>
                <a:t> </a:t>
              </a:r>
              <a:r>
                <a:rPr lang="en-US" sz="5400" dirty="0" err="1">
                  <a:solidFill>
                    <a:srgbClr val="94DDDE"/>
                  </a:solidFill>
                  <a:latin typeface="Clear Sans Bold"/>
                </a:rPr>
                <a:t>trọng</a:t>
              </a:r>
              <a:r>
                <a:rPr lang="en-US" sz="5400" dirty="0">
                  <a:solidFill>
                    <a:srgbClr val="94DDDE"/>
                  </a:solidFill>
                  <a:latin typeface="Clear Sans Bold"/>
                </a:rPr>
                <a:t> </a:t>
              </a:r>
              <a:r>
                <a:rPr lang="en-US" sz="5400" dirty="0" err="1">
                  <a:solidFill>
                    <a:srgbClr val="94DDDE"/>
                  </a:solidFill>
                  <a:latin typeface="Clear Sans Bold"/>
                </a:rPr>
                <a:t>và</a:t>
              </a:r>
              <a:r>
                <a:rPr lang="en-US" sz="5400" dirty="0">
                  <a:solidFill>
                    <a:srgbClr val="94DDDE"/>
                  </a:solidFill>
                  <a:latin typeface="Clear Sans Bold"/>
                </a:rPr>
                <a:t> </a:t>
              </a:r>
              <a:r>
                <a:rPr lang="en-US" sz="5400" dirty="0" err="1">
                  <a:solidFill>
                    <a:srgbClr val="94DDDE"/>
                  </a:solidFill>
                  <a:latin typeface="Clear Sans Bold"/>
                </a:rPr>
                <a:t>phổ</a:t>
              </a:r>
              <a:r>
                <a:rPr lang="en-US" sz="5400" dirty="0">
                  <a:solidFill>
                    <a:srgbClr val="94DDDE"/>
                  </a:solidFill>
                  <a:latin typeface="Clear Sans Bold"/>
                </a:rPr>
                <a:t> </a:t>
              </a:r>
              <a:r>
                <a:rPr lang="en-US" sz="5400" dirty="0" err="1">
                  <a:solidFill>
                    <a:srgbClr val="94DDDE"/>
                  </a:solidFill>
                  <a:latin typeface="Clear Sans Bold"/>
                </a:rPr>
                <a:t>biển</a:t>
              </a:r>
              <a:r>
                <a:rPr lang="en-US" sz="5400" dirty="0">
                  <a:solidFill>
                    <a:srgbClr val="94DDDE"/>
                  </a:solidFill>
                  <a:latin typeface="Clear Sans Bold"/>
                </a:rPr>
                <a:t> </a:t>
              </a:r>
              <a:r>
                <a:rPr lang="en-US" sz="5400" dirty="0" err="1">
                  <a:solidFill>
                    <a:srgbClr val="94DDDE"/>
                  </a:solidFill>
                  <a:latin typeface="Clear Sans Bold"/>
                </a:rPr>
                <a:t>trong</a:t>
              </a:r>
              <a:r>
                <a:rPr lang="en-US" sz="5400" dirty="0">
                  <a:solidFill>
                    <a:srgbClr val="94DDDE"/>
                  </a:solidFill>
                  <a:latin typeface="Clear Sans Bold"/>
                </a:rPr>
                <a:t> </a:t>
              </a:r>
              <a:r>
                <a:rPr lang="en-US" sz="5400" dirty="0" err="1">
                  <a:solidFill>
                    <a:srgbClr val="94DDDE"/>
                  </a:solidFill>
                  <a:latin typeface="Clear Sans Bold"/>
                </a:rPr>
                <a:t>đời</a:t>
              </a:r>
              <a:r>
                <a:rPr lang="en-US" sz="5400" dirty="0">
                  <a:solidFill>
                    <a:srgbClr val="94DDDE"/>
                  </a:solidFill>
                  <a:latin typeface="Clear Sans Bold"/>
                </a:rPr>
                <a:t> </a:t>
              </a:r>
              <a:r>
                <a:rPr lang="en-US" sz="5400" dirty="0" err="1">
                  <a:solidFill>
                    <a:srgbClr val="94DDDE"/>
                  </a:solidFill>
                  <a:latin typeface="Clear Sans Bold"/>
                </a:rPr>
                <a:t>sống</a:t>
              </a:r>
              <a:r>
                <a:rPr lang="en-US" sz="5400" dirty="0">
                  <a:solidFill>
                    <a:srgbClr val="94DDDE"/>
                  </a:solidFill>
                  <a:latin typeface="Clear Sans Bold"/>
                </a:rPr>
                <a:t> </a:t>
              </a:r>
              <a:r>
                <a:rPr lang="en-US" sz="5400" dirty="0" err="1">
                  <a:solidFill>
                    <a:srgbClr val="94DDDE"/>
                  </a:solidFill>
                  <a:latin typeface="Clear Sans Bold"/>
                </a:rPr>
                <a:t>của</a:t>
              </a:r>
              <a:r>
                <a:rPr lang="en-US" sz="5400" dirty="0">
                  <a:solidFill>
                    <a:srgbClr val="94DDDE"/>
                  </a:solidFill>
                  <a:latin typeface="Clear Sans Bold"/>
                </a:rPr>
                <a:t> </a:t>
              </a:r>
              <a:r>
                <a:rPr lang="en-US" sz="5400" dirty="0" err="1">
                  <a:solidFill>
                    <a:srgbClr val="94DDDE"/>
                  </a:solidFill>
                  <a:latin typeface="Clear Sans Bold"/>
                </a:rPr>
                <a:t>chúng</a:t>
              </a:r>
              <a:r>
                <a:rPr lang="en-US" sz="5400" dirty="0">
                  <a:solidFill>
                    <a:srgbClr val="94DDDE"/>
                  </a:solidFill>
                  <a:latin typeface="Clear Sans Bold"/>
                </a:rPr>
                <a:t> ta. </a:t>
              </a:r>
              <a:r>
                <a:rPr lang="en-US" sz="5400" dirty="0" err="1">
                  <a:solidFill>
                    <a:srgbClr val="94DDDE"/>
                  </a:solidFill>
                  <a:latin typeface="Clear Sans Bold"/>
                </a:rPr>
                <a:t>Vậy</a:t>
              </a:r>
              <a:r>
                <a:rPr lang="en-US" sz="5400" dirty="0">
                  <a:solidFill>
                    <a:srgbClr val="94DDDE"/>
                  </a:solidFill>
                  <a:latin typeface="Clear Sans Bold"/>
                </a:rPr>
                <a:t> </a:t>
              </a:r>
              <a:r>
                <a:rPr lang="en-US" sz="5400" dirty="0" err="1">
                  <a:solidFill>
                    <a:srgbClr val="94DDDE"/>
                  </a:solidFill>
                  <a:latin typeface="Clear Sans Bold"/>
                </a:rPr>
                <a:t>các</a:t>
              </a:r>
              <a:r>
                <a:rPr lang="en-US" sz="5400" dirty="0">
                  <a:solidFill>
                    <a:srgbClr val="94DDDE"/>
                  </a:solidFill>
                  <a:latin typeface="Clear Sans Bold"/>
                </a:rPr>
                <a:t> </a:t>
              </a:r>
              <a:r>
                <a:rPr lang="en-US" sz="5400" dirty="0" err="1">
                  <a:solidFill>
                    <a:srgbClr val="94DDDE"/>
                  </a:solidFill>
                  <a:latin typeface="Clear Sans Bold"/>
                </a:rPr>
                <a:t>bạn</a:t>
              </a:r>
              <a:r>
                <a:rPr lang="en-US" sz="5400" dirty="0">
                  <a:solidFill>
                    <a:srgbClr val="94DDDE"/>
                  </a:solidFill>
                  <a:latin typeface="Clear Sans Bold"/>
                </a:rPr>
                <a:t> </a:t>
              </a:r>
              <a:r>
                <a:rPr lang="en-US" sz="5400" dirty="0" err="1">
                  <a:solidFill>
                    <a:srgbClr val="94DDDE"/>
                  </a:solidFill>
                  <a:latin typeface="Clear Sans Bold"/>
                </a:rPr>
                <a:t>đã</a:t>
              </a:r>
              <a:r>
                <a:rPr lang="en-US" sz="5400" dirty="0">
                  <a:solidFill>
                    <a:srgbClr val="94DDDE"/>
                  </a:solidFill>
                  <a:latin typeface="Clear Sans Bold"/>
                </a:rPr>
                <a:t> </a:t>
              </a:r>
              <a:r>
                <a:rPr lang="en-US" sz="5400" dirty="0" err="1">
                  <a:solidFill>
                    <a:srgbClr val="94DDDE"/>
                  </a:solidFill>
                  <a:latin typeface="Clear Sans Bold"/>
                </a:rPr>
                <a:t>biết</a:t>
              </a:r>
              <a:r>
                <a:rPr lang="en-US" sz="5400" dirty="0">
                  <a:solidFill>
                    <a:srgbClr val="94DDDE"/>
                  </a:solidFill>
                  <a:latin typeface="Clear Sans Bold"/>
                </a:rPr>
                <a:t> </a:t>
              </a:r>
              <a:r>
                <a:rPr lang="en-US" sz="5400" dirty="0" err="1">
                  <a:solidFill>
                    <a:srgbClr val="94DDDE"/>
                  </a:solidFill>
                  <a:latin typeface="Clear Sans Bold"/>
                </a:rPr>
                <a:t>chúng</a:t>
              </a:r>
              <a:r>
                <a:rPr lang="en-US" sz="5400" dirty="0">
                  <a:solidFill>
                    <a:srgbClr val="94DDDE"/>
                  </a:solidFill>
                  <a:latin typeface="Clear Sans Bold"/>
                </a:rPr>
                <a:t> </a:t>
              </a:r>
              <a:r>
                <a:rPr lang="en-US" sz="5400" dirty="0" err="1">
                  <a:solidFill>
                    <a:srgbClr val="94DDDE"/>
                  </a:solidFill>
                  <a:latin typeface="Clear Sans Bold"/>
                </a:rPr>
                <a:t>được</a:t>
              </a:r>
              <a:r>
                <a:rPr lang="en-US" sz="5400" dirty="0">
                  <a:solidFill>
                    <a:srgbClr val="94DDDE"/>
                  </a:solidFill>
                  <a:latin typeface="Clear Sans Bold"/>
                </a:rPr>
                <a:t> </a:t>
              </a:r>
              <a:r>
                <a:rPr lang="en-US" sz="5400" dirty="0" err="1">
                  <a:solidFill>
                    <a:srgbClr val="94DDDE"/>
                  </a:solidFill>
                  <a:latin typeface="Clear Sans Bold"/>
                </a:rPr>
                <a:t>phát</a:t>
              </a:r>
              <a:r>
                <a:rPr lang="en-US" sz="5400" dirty="0">
                  <a:solidFill>
                    <a:srgbClr val="94DDDE"/>
                  </a:solidFill>
                  <a:latin typeface="Clear Sans Bold"/>
                </a:rPr>
                <a:t> </a:t>
              </a:r>
              <a:r>
                <a:rPr lang="en-US" sz="5400" dirty="0" err="1">
                  <a:solidFill>
                    <a:srgbClr val="94DDDE"/>
                  </a:solidFill>
                  <a:latin typeface="Clear Sans Bold"/>
                </a:rPr>
                <a:t>triển</a:t>
              </a:r>
              <a:r>
                <a:rPr lang="en-US" sz="5400" dirty="0">
                  <a:solidFill>
                    <a:srgbClr val="94DDDE"/>
                  </a:solidFill>
                  <a:latin typeface="Clear Sans Bold"/>
                </a:rPr>
                <a:t> </a:t>
              </a:r>
              <a:r>
                <a:rPr lang="en-US" sz="5400" dirty="0" err="1">
                  <a:solidFill>
                    <a:srgbClr val="94DDDE"/>
                  </a:solidFill>
                  <a:latin typeface="Clear Sans Bold"/>
                </a:rPr>
                <a:t>ra</a:t>
              </a:r>
              <a:r>
                <a:rPr lang="en-US" sz="5400" dirty="0">
                  <a:solidFill>
                    <a:srgbClr val="94DDDE"/>
                  </a:solidFill>
                  <a:latin typeface="Clear Sans Bold"/>
                </a:rPr>
                <a:t> </a:t>
              </a:r>
              <a:r>
                <a:rPr lang="en-US" sz="5400" dirty="0" err="1">
                  <a:solidFill>
                    <a:srgbClr val="94DDDE"/>
                  </a:solidFill>
                  <a:latin typeface="Clear Sans Bold"/>
                </a:rPr>
                <a:t>sao</a:t>
              </a:r>
              <a:r>
                <a:rPr lang="en-US" sz="5400" dirty="0">
                  <a:solidFill>
                    <a:srgbClr val="94DDDE"/>
                  </a:solidFill>
                  <a:latin typeface="Clear Sans Bold"/>
                </a:rPr>
                <a:t> </a:t>
              </a:r>
              <a:r>
                <a:rPr lang="en-US" sz="5400" dirty="0" err="1">
                  <a:solidFill>
                    <a:srgbClr val="94DDDE"/>
                  </a:solidFill>
                  <a:latin typeface="Clear Sans Bold"/>
                </a:rPr>
                <a:t>và</a:t>
              </a:r>
              <a:r>
                <a:rPr lang="en-US" sz="5400" dirty="0">
                  <a:solidFill>
                    <a:srgbClr val="94DDDE"/>
                  </a:solidFill>
                  <a:latin typeface="Clear Sans Bold"/>
                </a:rPr>
                <a:t> </a:t>
              </a:r>
              <a:r>
                <a:rPr lang="en-US" sz="5400" dirty="0" err="1">
                  <a:solidFill>
                    <a:srgbClr val="94DDDE"/>
                  </a:solidFill>
                  <a:latin typeface="Clear Sans Bold"/>
                </a:rPr>
                <a:t>có</a:t>
              </a:r>
              <a:r>
                <a:rPr lang="en-US" sz="5400" dirty="0">
                  <a:solidFill>
                    <a:srgbClr val="94DDDE"/>
                  </a:solidFill>
                  <a:latin typeface="Clear Sans Bold"/>
                </a:rPr>
                <a:t> </a:t>
              </a:r>
              <a:r>
                <a:rPr lang="en-US" sz="5400" dirty="0" err="1">
                  <a:solidFill>
                    <a:srgbClr val="94DDDE"/>
                  </a:solidFill>
                  <a:latin typeface="Clear Sans Bold"/>
                </a:rPr>
                <a:t>những</a:t>
              </a:r>
              <a:r>
                <a:rPr lang="en-US" sz="5400" dirty="0">
                  <a:solidFill>
                    <a:srgbClr val="94DDDE"/>
                  </a:solidFill>
                  <a:latin typeface="Clear Sans Bold"/>
                </a:rPr>
                <a:t> </a:t>
              </a:r>
              <a:r>
                <a:rPr lang="en-US" sz="5400" dirty="0" err="1">
                  <a:solidFill>
                    <a:srgbClr val="94DDDE"/>
                  </a:solidFill>
                  <a:latin typeface="Clear Sans Bold"/>
                </a:rPr>
                <a:t>loại</a:t>
              </a:r>
              <a:r>
                <a:rPr lang="en-US" sz="5400" dirty="0">
                  <a:solidFill>
                    <a:srgbClr val="94DDDE"/>
                  </a:solidFill>
                  <a:latin typeface="Clear Sans Bold"/>
                </a:rPr>
                <a:t> </a:t>
              </a:r>
              <a:r>
                <a:rPr lang="en-US" sz="5400" dirty="0" err="1">
                  <a:solidFill>
                    <a:srgbClr val="94DDDE"/>
                  </a:solidFill>
                  <a:latin typeface="Clear Sans Bold"/>
                </a:rPr>
                <a:t>gì</a:t>
              </a:r>
              <a:r>
                <a:rPr lang="en-US" sz="5400" dirty="0">
                  <a:solidFill>
                    <a:srgbClr val="94DDDE"/>
                  </a:solidFill>
                  <a:latin typeface="Clear Sans Bold"/>
                </a:rPr>
                <a:t> </a:t>
              </a:r>
              <a:r>
                <a:rPr lang="en-US" sz="5400" dirty="0" err="1">
                  <a:solidFill>
                    <a:srgbClr val="94DDDE"/>
                  </a:solidFill>
                  <a:latin typeface="Clear Sans Bold"/>
                </a:rPr>
                <a:t>không</a:t>
              </a:r>
              <a:r>
                <a:rPr lang="en-US" sz="5400" dirty="0">
                  <a:solidFill>
                    <a:srgbClr val="94DDDE"/>
                  </a:solidFill>
                  <a:latin typeface="Clear Sans Bold"/>
                </a:rPr>
                <a:t> ?</a:t>
              </a:r>
            </a:p>
          </p:txBody>
        </p:sp>
        <p:sp>
          <p:nvSpPr>
            <p:cNvPr id="4" name="TextBox 4"/>
            <p:cNvSpPr txBox="1"/>
            <p:nvPr/>
          </p:nvSpPr>
          <p:spPr>
            <a:xfrm>
              <a:off x="0" y="8553450"/>
              <a:ext cx="13301871" cy="622723"/>
            </a:xfrm>
            <a:prstGeom prst="rect">
              <a:avLst/>
            </a:prstGeom>
          </p:spPr>
          <p:txBody>
            <a:bodyPr lIns="0" tIns="0" rIns="0" bIns="0" rtlCol="0" anchor="t">
              <a:spAutoFit/>
            </a:bodyPr>
            <a:lstStyle/>
            <a:p>
              <a:pPr>
                <a:lnSpc>
                  <a:spcPts val="3919"/>
                </a:lnSpc>
              </a:pPr>
              <a:r>
                <a:rPr lang="en-US" sz="2799" spc="279" dirty="0">
                  <a:solidFill>
                    <a:srgbClr val="F7B4A7"/>
                  </a:solidFill>
                  <a:latin typeface="Clear Sans Bold"/>
                </a:rPr>
                <a:t>Nguyễn Hải Đăng</a:t>
              </a:r>
            </a:p>
          </p:txBody>
        </p:sp>
      </p:grpSp>
      <p:sp>
        <p:nvSpPr>
          <p:cNvPr id="5" name="Freeform 5"/>
          <p:cNvSpPr/>
          <p:nvPr/>
        </p:nvSpPr>
        <p:spPr>
          <a:xfrm>
            <a:off x="12812653" y="2322150"/>
            <a:ext cx="3662625" cy="5642699"/>
          </a:xfrm>
          <a:custGeom>
            <a:avLst/>
            <a:gdLst/>
            <a:ahLst/>
            <a:cxnLst/>
            <a:rect l="l" t="t" r="r" b="b"/>
            <a:pathLst>
              <a:path w="3662625" h="5642699">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9" name="Slide Number Placeholder 8">
            <a:extLst>
              <a:ext uri="{FF2B5EF4-FFF2-40B4-BE49-F238E27FC236}">
                <a16:creationId xmlns:a16="http://schemas.microsoft.com/office/drawing/2014/main" id="{FDAEB346-913A-6CF6-0348-E2E40D27C622}"/>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6" name="Footer Placeholder 5">
            <a:extLst>
              <a:ext uri="{FF2B5EF4-FFF2-40B4-BE49-F238E27FC236}">
                <a16:creationId xmlns:a16="http://schemas.microsoft.com/office/drawing/2014/main" id="{97C9DBCD-DACF-449A-24BB-B8684FE87614}"/>
              </a:ext>
            </a:extLst>
          </p:cNvPr>
          <p:cNvSpPr>
            <a:spLocks noGrp="1"/>
          </p:cNvSpPr>
          <p:nvPr>
            <p:ph type="ftr" sz="quarter" idx="11"/>
          </p:nvPr>
        </p:nvSpPr>
        <p:spPr>
          <a:xfrm>
            <a:off x="15163800" y="9639300"/>
            <a:ext cx="2895600" cy="365125"/>
          </a:xfrm>
        </p:spPr>
        <p:txBody>
          <a:bodyPr/>
          <a:lstStyle/>
          <a:p>
            <a:r>
              <a:rPr lang="en-US" dirty="0"/>
              <a:t>23127165 - Nguyễn Hải Đăng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2443088" y="-1095217"/>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4" name="Freeform 4"/>
          <p:cNvSpPr/>
          <p:nvPr/>
        </p:nvSpPr>
        <p:spPr>
          <a:xfrm>
            <a:off x="14513744" y="5676900"/>
            <a:ext cx="4344084" cy="5943399"/>
          </a:xfrm>
          <a:custGeom>
            <a:avLst/>
            <a:gdLst/>
            <a:ahLst/>
            <a:cxnLst/>
            <a:rect l="l" t="t" r="r" b="b"/>
            <a:pathLst>
              <a:path w="4344084" h="5943399">
                <a:moveTo>
                  <a:pt x="0" y="0"/>
                </a:moveTo>
                <a:lnTo>
                  <a:pt x="4344085" y="0"/>
                </a:lnTo>
                <a:lnTo>
                  <a:pt x="4344085" y="5943399"/>
                </a:lnTo>
                <a:lnTo>
                  <a:pt x="0" y="59433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5" name="Freeform 5"/>
          <p:cNvSpPr/>
          <p:nvPr/>
        </p:nvSpPr>
        <p:spPr>
          <a:xfrm>
            <a:off x="-821148" y="7200900"/>
            <a:ext cx="4083939" cy="4114800"/>
          </a:xfrm>
          <a:custGeom>
            <a:avLst/>
            <a:gdLst/>
            <a:ahLst/>
            <a:cxnLst/>
            <a:rect l="l" t="t" r="r" b="b"/>
            <a:pathLst>
              <a:path w="4083939" h="4114800">
                <a:moveTo>
                  <a:pt x="0" y="0"/>
                </a:moveTo>
                <a:lnTo>
                  <a:pt x="4083939" y="0"/>
                </a:lnTo>
                <a:lnTo>
                  <a:pt x="408393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p>
        </p:txBody>
      </p:sp>
      <p:sp>
        <p:nvSpPr>
          <p:cNvPr id="6" name="TextBox 6"/>
          <p:cNvSpPr txBox="1"/>
          <p:nvPr/>
        </p:nvSpPr>
        <p:spPr>
          <a:xfrm>
            <a:off x="742764" y="2400300"/>
            <a:ext cx="10820400" cy="3647217"/>
          </a:xfrm>
          <a:prstGeom prst="rect">
            <a:avLst/>
          </a:prstGeom>
        </p:spPr>
        <p:txBody>
          <a:bodyPr wrap="square" lIns="0" tIns="0" rIns="0" bIns="0" rtlCol="0" anchor="t">
            <a:spAutoFit/>
          </a:bodyPr>
          <a:lstStyle/>
          <a:p>
            <a:pPr algn="just">
              <a:lnSpc>
                <a:spcPts val="4760"/>
              </a:lnSpc>
            </a:pPr>
            <a:r>
              <a:rPr lang="vi-VN" sz="3600" b="1" dirty="0">
                <a:solidFill>
                  <a:srgbClr val="202122"/>
                </a:solidFill>
                <a:latin typeface="Arial" panose="020B0604020202020204" pitchFamily="34" charset="0"/>
              </a:rPr>
              <a:t>- </a:t>
            </a:r>
            <a:r>
              <a:rPr lang="vi-VN" sz="3200" b="1" dirty="0">
                <a:latin typeface="Söhne"/>
              </a:rPr>
              <a:t>Bộ vi xử lí (CPU - Central Processing Unit) </a:t>
            </a:r>
            <a:r>
              <a:rPr lang="vi-VN" sz="3200" dirty="0">
                <a:latin typeface="Söhne"/>
              </a:rPr>
              <a:t>là một thành phần quan trọng của máy tính hoặc các thiết bị điện tử thông minh khác. </a:t>
            </a:r>
          </a:p>
          <a:p>
            <a:pPr algn="just">
              <a:lnSpc>
                <a:spcPts val="4760"/>
              </a:lnSpc>
            </a:pPr>
            <a:endParaRPr lang="vi-VN" sz="3200" dirty="0">
              <a:latin typeface="Söhne"/>
            </a:endParaRPr>
          </a:p>
          <a:p>
            <a:pPr algn="just">
              <a:lnSpc>
                <a:spcPts val="4760"/>
              </a:lnSpc>
            </a:pPr>
            <a:r>
              <a:rPr lang="vi-VN" sz="3200" dirty="0">
                <a:latin typeface="Söhne"/>
              </a:rPr>
              <a:t>- Nó là "bộ não" của máy tính và là nơi xử lý toàn bộ thông tin và dữ liệu của máy tính.</a:t>
            </a:r>
            <a:endParaRPr lang="en-US" sz="3200" b="1" dirty="0">
              <a:latin typeface="Noto Serif Display Bold"/>
            </a:endParaRPr>
          </a:p>
        </p:txBody>
      </p:sp>
      <p:sp>
        <p:nvSpPr>
          <p:cNvPr id="7" name="TextBox 7"/>
          <p:cNvSpPr txBox="1"/>
          <p:nvPr/>
        </p:nvSpPr>
        <p:spPr>
          <a:xfrm>
            <a:off x="407484" y="976693"/>
            <a:ext cx="11490960" cy="861695"/>
          </a:xfrm>
          <a:prstGeom prst="rect">
            <a:avLst/>
          </a:prstGeom>
        </p:spPr>
        <p:txBody>
          <a:bodyPr wrap="square" lIns="0" tIns="0" rIns="0" bIns="0" rtlCol="0" anchor="t">
            <a:spAutoFit/>
          </a:bodyPr>
          <a:lstStyle/>
          <a:p>
            <a:pPr>
              <a:lnSpc>
                <a:spcPts val="6720"/>
              </a:lnSpc>
            </a:pPr>
            <a:r>
              <a:rPr lang="en-US" sz="6400" dirty="0">
                <a:solidFill>
                  <a:srgbClr val="2B4B82"/>
                </a:solidFill>
                <a:latin typeface="Clear Sans Bold"/>
              </a:rPr>
              <a:t> </a:t>
            </a:r>
            <a:r>
              <a:rPr lang="en-US" sz="6400" b="1" dirty="0">
                <a:solidFill>
                  <a:srgbClr val="2B4B82"/>
                </a:solidFill>
                <a:latin typeface="Clear Sans Bold"/>
              </a:rPr>
              <a:t>KHÁI NIỆM</a:t>
            </a:r>
          </a:p>
        </p:txBody>
      </p:sp>
      <p:sp>
        <p:nvSpPr>
          <p:cNvPr id="8" name="Footer Placeholder 7">
            <a:extLst>
              <a:ext uri="{FF2B5EF4-FFF2-40B4-BE49-F238E27FC236}">
                <a16:creationId xmlns:a16="http://schemas.microsoft.com/office/drawing/2014/main" id="{ED4D4FD3-B535-BE06-D5B2-50D912292923}"/>
              </a:ext>
            </a:extLst>
          </p:cNvPr>
          <p:cNvSpPr>
            <a:spLocks noGrp="1"/>
          </p:cNvSpPr>
          <p:nvPr>
            <p:ph type="ftr" sz="quarter" idx="11"/>
          </p:nvPr>
        </p:nvSpPr>
        <p:spPr>
          <a:xfrm>
            <a:off x="11898444" y="9715500"/>
            <a:ext cx="2895600" cy="365125"/>
          </a:xfrm>
        </p:spPr>
        <p:txBody>
          <a:bodyPr/>
          <a:lstStyle/>
          <a:p>
            <a:r>
              <a:rPr lang="en-US" dirty="0"/>
              <a:t>23127165 - Nguyễn Hải Đăng</a:t>
            </a:r>
          </a:p>
        </p:txBody>
      </p:sp>
      <p:sp>
        <p:nvSpPr>
          <p:cNvPr id="9" name="Slide Number Placeholder 8">
            <a:extLst>
              <a:ext uri="{FF2B5EF4-FFF2-40B4-BE49-F238E27FC236}">
                <a16:creationId xmlns:a16="http://schemas.microsoft.com/office/drawing/2014/main" id="{7F181178-C47D-E082-BBFD-073A7C41463E}"/>
              </a:ext>
            </a:extLst>
          </p:cNvPr>
          <p:cNvSpPr>
            <a:spLocks noGrp="1"/>
          </p:cNvSpPr>
          <p:nvPr>
            <p:ph type="sldNum" sz="quarter" idx="12"/>
          </p:nvPr>
        </p:nvSpPr>
        <p:spPr/>
        <p:txBody>
          <a:bodyPr/>
          <a:lstStyle/>
          <a:p>
            <a:fld id="{B6F15528-21DE-4FAA-801E-634DDDAF4B2B}" type="slidenum">
              <a:rPr lang="en-US" smtClean="0"/>
              <a:t>4</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AutoShape 2"/>
          <p:cNvSpPr/>
          <p:nvPr/>
        </p:nvSpPr>
        <p:spPr>
          <a:xfrm>
            <a:off x="2804010" y="3827319"/>
            <a:ext cx="1868979" cy="0"/>
          </a:xfrm>
          <a:prstGeom prst="line">
            <a:avLst/>
          </a:prstGeom>
          <a:ln w="28575" cap="flat">
            <a:solidFill>
              <a:srgbClr val="31356E"/>
            </a:solidFill>
            <a:prstDash val="solid"/>
            <a:headEnd type="none" w="sm" len="sm"/>
            <a:tailEnd type="none" w="sm" len="sm"/>
          </a:ln>
        </p:spPr>
        <p:txBody>
          <a:bodyPr/>
          <a:lstStyle/>
          <a:p>
            <a:endParaRPr lang="en-VN"/>
          </a:p>
        </p:txBody>
      </p:sp>
      <p:sp>
        <p:nvSpPr>
          <p:cNvPr id="3" name="AutoShape 3"/>
          <p:cNvSpPr/>
          <p:nvPr/>
        </p:nvSpPr>
        <p:spPr>
          <a:xfrm flipV="1">
            <a:off x="6910561" y="3777316"/>
            <a:ext cx="2400300" cy="50003"/>
          </a:xfrm>
          <a:prstGeom prst="line">
            <a:avLst/>
          </a:prstGeom>
          <a:ln w="28575" cap="flat">
            <a:solidFill>
              <a:srgbClr val="31356E"/>
            </a:solidFill>
            <a:prstDash val="solid"/>
            <a:headEnd type="none" w="sm" len="sm"/>
            <a:tailEnd type="none" w="sm" len="sm"/>
          </a:ln>
        </p:spPr>
        <p:txBody>
          <a:bodyPr/>
          <a:lstStyle/>
          <a:p>
            <a:endParaRPr lang="en-VN"/>
          </a:p>
        </p:txBody>
      </p:sp>
      <p:sp>
        <p:nvSpPr>
          <p:cNvPr id="4" name="AutoShape 4"/>
          <p:cNvSpPr/>
          <p:nvPr/>
        </p:nvSpPr>
        <p:spPr>
          <a:xfrm flipV="1">
            <a:off x="12190066" y="3741603"/>
            <a:ext cx="2716362" cy="35713"/>
          </a:xfrm>
          <a:prstGeom prst="line">
            <a:avLst/>
          </a:prstGeom>
          <a:ln w="28575" cap="flat">
            <a:solidFill>
              <a:srgbClr val="31356E"/>
            </a:solidFill>
            <a:prstDash val="solid"/>
            <a:headEnd type="none" w="sm" len="sm"/>
            <a:tailEnd type="none" w="sm" len="sm"/>
          </a:ln>
        </p:spPr>
        <p:txBody>
          <a:bodyPr/>
          <a:lstStyle/>
          <a:p>
            <a:endParaRPr lang="en-VN"/>
          </a:p>
        </p:txBody>
      </p:sp>
      <p:grpSp>
        <p:nvGrpSpPr>
          <p:cNvPr id="5" name="Group 5"/>
          <p:cNvGrpSpPr/>
          <p:nvPr/>
        </p:nvGrpSpPr>
        <p:grpSpPr>
          <a:xfrm>
            <a:off x="1028700" y="3385307"/>
            <a:ext cx="1775310" cy="884024"/>
            <a:chOff x="0" y="0"/>
            <a:chExt cx="1627706" cy="810524"/>
          </a:xfrm>
        </p:grpSpPr>
        <p:sp>
          <p:nvSpPr>
            <p:cNvPr id="6" name="Freeform 6"/>
            <p:cNvSpPr/>
            <p:nvPr/>
          </p:nvSpPr>
          <p:spPr>
            <a:xfrm>
              <a:off x="0" y="0"/>
              <a:ext cx="1627706" cy="810524"/>
            </a:xfrm>
            <a:custGeom>
              <a:avLst/>
              <a:gdLst/>
              <a:ahLst/>
              <a:cxnLst/>
              <a:rect l="l" t="t" r="r" b="b"/>
              <a:pathLst>
                <a:path w="1627706" h="810524">
                  <a:moveTo>
                    <a:pt x="0" y="0"/>
                  </a:moveTo>
                  <a:lnTo>
                    <a:pt x="1627706" y="0"/>
                  </a:lnTo>
                  <a:lnTo>
                    <a:pt x="1627706" y="810524"/>
                  </a:lnTo>
                  <a:lnTo>
                    <a:pt x="0" y="810524"/>
                  </a:lnTo>
                  <a:close/>
                </a:path>
              </a:pathLst>
            </a:custGeom>
            <a:solidFill>
              <a:srgbClr val="94DDDE"/>
            </a:solidFill>
          </p:spPr>
          <p:txBody>
            <a:bodyPr/>
            <a:lstStyle/>
            <a:p>
              <a:endParaRPr lang="en-VN"/>
            </a:p>
          </p:txBody>
        </p:sp>
        <p:sp>
          <p:nvSpPr>
            <p:cNvPr id="7" name="TextBox 7"/>
            <p:cNvSpPr txBox="1"/>
            <p:nvPr/>
          </p:nvSpPr>
          <p:spPr>
            <a:xfrm>
              <a:off x="0" y="-76200"/>
              <a:ext cx="1627706" cy="886724"/>
            </a:xfrm>
            <a:prstGeom prst="rect">
              <a:avLst/>
            </a:prstGeom>
          </p:spPr>
          <p:txBody>
            <a:bodyPr lIns="0" tIns="0" rIns="0" bIns="0" rtlCol="0" anchor="ctr"/>
            <a:lstStyle/>
            <a:p>
              <a:pPr marL="0" lvl="0" indent="0" algn="ctr">
                <a:lnSpc>
                  <a:spcPts val="6160"/>
                </a:lnSpc>
                <a:spcBef>
                  <a:spcPct val="0"/>
                </a:spcBef>
              </a:pPr>
              <a:r>
                <a:rPr lang="en-US" sz="4400" b="1" u="none" spc="752">
                  <a:solidFill>
                    <a:srgbClr val="2B4B82"/>
                  </a:solidFill>
                  <a:latin typeface="Clear Sans Bold"/>
                </a:rPr>
                <a:t>1823</a:t>
              </a:r>
            </a:p>
          </p:txBody>
        </p:sp>
      </p:grpSp>
      <p:grpSp>
        <p:nvGrpSpPr>
          <p:cNvPr id="8" name="Group 8"/>
          <p:cNvGrpSpPr/>
          <p:nvPr/>
        </p:nvGrpSpPr>
        <p:grpSpPr>
          <a:xfrm>
            <a:off x="4672989" y="2604307"/>
            <a:ext cx="2237572" cy="2446025"/>
            <a:chOff x="0" y="0"/>
            <a:chExt cx="2051534" cy="2242656"/>
          </a:xfrm>
        </p:grpSpPr>
        <p:sp>
          <p:nvSpPr>
            <p:cNvPr id="9" name="Freeform 9"/>
            <p:cNvSpPr/>
            <p:nvPr/>
          </p:nvSpPr>
          <p:spPr>
            <a:xfrm>
              <a:off x="0" y="0"/>
              <a:ext cx="2051534" cy="2242656"/>
            </a:xfrm>
            <a:custGeom>
              <a:avLst/>
              <a:gdLst/>
              <a:ahLst/>
              <a:cxnLst/>
              <a:rect l="l" t="t" r="r" b="b"/>
              <a:pathLst>
                <a:path w="2051534" h="2242656">
                  <a:moveTo>
                    <a:pt x="0" y="0"/>
                  </a:moveTo>
                  <a:lnTo>
                    <a:pt x="2051534" y="0"/>
                  </a:lnTo>
                  <a:lnTo>
                    <a:pt x="2051534" y="2242656"/>
                  </a:lnTo>
                  <a:lnTo>
                    <a:pt x="0" y="2242656"/>
                  </a:lnTo>
                  <a:close/>
                </a:path>
              </a:pathLst>
            </a:custGeom>
            <a:solidFill>
              <a:srgbClr val="94DDDE"/>
            </a:solidFill>
          </p:spPr>
          <p:txBody>
            <a:bodyPr/>
            <a:lstStyle/>
            <a:p>
              <a:endParaRPr lang="en-VN"/>
            </a:p>
          </p:txBody>
        </p:sp>
        <p:sp>
          <p:nvSpPr>
            <p:cNvPr id="10" name="TextBox 10"/>
            <p:cNvSpPr txBox="1"/>
            <p:nvPr/>
          </p:nvSpPr>
          <p:spPr>
            <a:xfrm>
              <a:off x="0" y="-76200"/>
              <a:ext cx="2051534" cy="2318856"/>
            </a:xfrm>
            <a:prstGeom prst="rect">
              <a:avLst/>
            </a:prstGeom>
          </p:spPr>
          <p:txBody>
            <a:bodyPr lIns="0" tIns="0" rIns="0" bIns="0" rtlCol="0" anchor="ctr"/>
            <a:lstStyle/>
            <a:p>
              <a:pPr marL="0" lvl="0" indent="0" algn="ctr">
                <a:lnSpc>
                  <a:spcPts val="6160"/>
                </a:lnSpc>
                <a:spcBef>
                  <a:spcPct val="0"/>
                </a:spcBef>
              </a:pPr>
              <a:r>
                <a:rPr lang="en-US" sz="4400" b="1" spc="752">
                  <a:solidFill>
                    <a:srgbClr val="2B4B82"/>
                  </a:solidFill>
                  <a:latin typeface="Clear Sans Bold"/>
                </a:rPr>
                <a:t>1960-1970</a:t>
              </a:r>
            </a:p>
          </p:txBody>
        </p:sp>
      </p:grpSp>
      <p:grpSp>
        <p:nvGrpSpPr>
          <p:cNvPr id="11" name="Group 11"/>
          <p:cNvGrpSpPr/>
          <p:nvPr/>
        </p:nvGrpSpPr>
        <p:grpSpPr>
          <a:xfrm>
            <a:off x="9310861" y="2944812"/>
            <a:ext cx="2879204" cy="1665008"/>
            <a:chOff x="0" y="0"/>
            <a:chExt cx="2639819" cy="1526575"/>
          </a:xfrm>
        </p:grpSpPr>
        <p:sp>
          <p:nvSpPr>
            <p:cNvPr id="12" name="Freeform 12"/>
            <p:cNvSpPr/>
            <p:nvPr/>
          </p:nvSpPr>
          <p:spPr>
            <a:xfrm>
              <a:off x="0" y="0"/>
              <a:ext cx="2639819" cy="1526575"/>
            </a:xfrm>
            <a:custGeom>
              <a:avLst/>
              <a:gdLst/>
              <a:ahLst/>
              <a:cxnLst/>
              <a:rect l="l" t="t" r="r" b="b"/>
              <a:pathLst>
                <a:path w="2639819" h="1526575">
                  <a:moveTo>
                    <a:pt x="0" y="0"/>
                  </a:moveTo>
                  <a:lnTo>
                    <a:pt x="2639819" y="0"/>
                  </a:lnTo>
                  <a:lnTo>
                    <a:pt x="2639819" y="1526575"/>
                  </a:lnTo>
                  <a:lnTo>
                    <a:pt x="0" y="1526575"/>
                  </a:lnTo>
                  <a:close/>
                </a:path>
              </a:pathLst>
            </a:custGeom>
            <a:solidFill>
              <a:srgbClr val="94DDDE"/>
            </a:solidFill>
          </p:spPr>
          <p:txBody>
            <a:bodyPr/>
            <a:lstStyle/>
            <a:p>
              <a:endParaRPr lang="en-VN"/>
            </a:p>
          </p:txBody>
        </p:sp>
        <p:sp>
          <p:nvSpPr>
            <p:cNvPr id="13" name="TextBox 13"/>
            <p:cNvSpPr txBox="1"/>
            <p:nvPr/>
          </p:nvSpPr>
          <p:spPr>
            <a:xfrm>
              <a:off x="0" y="-76200"/>
              <a:ext cx="2639819" cy="1602775"/>
            </a:xfrm>
            <a:prstGeom prst="rect">
              <a:avLst/>
            </a:prstGeom>
          </p:spPr>
          <p:txBody>
            <a:bodyPr lIns="0" tIns="0" rIns="0" bIns="0" rtlCol="0" anchor="ctr"/>
            <a:lstStyle/>
            <a:p>
              <a:pPr marL="0" lvl="0" indent="0" algn="ctr">
                <a:lnSpc>
                  <a:spcPts val="6160"/>
                </a:lnSpc>
                <a:spcBef>
                  <a:spcPct val="0"/>
                </a:spcBef>
              </a:pPr>
              <a:r>
                <a:rPr lang="en-US" sz="4400" b="1" spc="752">
                  <a:solidFill>
                    <a:srgbClr val="2B4B82"/>
                  </a:solidFill>
                  <a:latin typeface="Clear Sans Bold"/>
                </a:rPr>
                <a:t>1970-1980</a:t>
              </a:r>
            </a:p>
          </p:txBody>
        </p:sp>
      </p:grpSp>
      <p:grpSp>
        <p:nvGrpSpPr>
          <p:cNvPr id="14" name="Group 14"/>
          <p:cNvGrpSpPr/>
          <p:nvPr/>
        </p:nvGrpSpPr>
        <p:grpSpPr>
          <a:xfrm>
            <a:off x="14906428" y="2909099"/>
            <a:ext cx="2055835" cy="1665008"/>
            <a:chOff x="0" y="0"/>
            <a:chExt cx="1884907" cy="1526575"/>
          </a:xfrm>
        </p:grpSpPr>
        <p:sp>
          <p:nvSpPr>
            <p:cNvPr id="15" name="Freeform 15"/>
            <p:cNvSpPr/>
            <p:nvPr/>
          </p:nvSpPr>
          <p:spPr>
            <a:xfrm>
              <a:off x="0" y="0"/>
              <a:ext cx="1884907" cy="1526575"/>
            </a:xfrm>
            <a:custGeom>
              <a:avLst/>
              <a:gdLst/>
              <a:ahLst/>
              <a:cxnLst/>
              <a:rect l="l" t="t" r="r" b="b"/>
              <a:pathLst>
                <a:path w="1884907" h="1526575">
                  <a:moveTo>
                    <a:pt x="0" y="0"/>
                  </a:moveTo>
                  <a:lnTo>
                    <a:pt x="1884907" y="0"/>
                  </a:lnTo>
                  <a:lnTo>
                    <a:pt x="1884907" y="1526575"/>
                  </a:lnTo>
                  <a:lnTo>
                    <a:pt x="0" y="1526575"/>
                  </a:lnTo>
                  <a:close/>
                </a:path>
              </a:pathLst>
            </a:custGeom>
            <a:solidFill>
              <a:srgbClr val="94DDDE"/>
            </a:solidFill>
          </p:spPr>
          <p:txBody>
            <a:bodyPr/>
            <a:lstStyle/>
            <a:p>
              <a:endParaRPr lang="en-VN"/>
            </a:p>
          </p:txBody>
        </p:sp>
        <p:sp>
          <p:nvSpPr>
            <p:cNvPr id="16" name="TextBox 16"/>
            <p:cNvSpPr txBox="1"/>
            <p:nvPr/>
          </p:nvSpPr>
          <p:spPr>
            <a:xfrm>
              <a:off x="0" y="-76200"/>
              <a:ext cx="1884907" cy="1602775"/>
            </a:xfrm>
            <a:prstGeom prst="rect">
              <a:avLst/>
            </a:prstGeom>
          </p:spPr>
          <p:txBody>
            <a:bodyPr lIns="0" tIns="0" rIns="0" bIns="0" rtlCol="0" anchor="ctr"/>
            <a:lstStyle/>
            <a:p>
              <a:pPr marL="0" lvl="0" indent="0" algn="ctr">
                <a:lnSpc>
                  <a:spcPts val="6160"/>
                </a:lnSpc>
                <a:spcBef>
                  <a:spcPct val="0"/>
                </a:spcBef>
              </a:pPr>
              <a:r>
                <a:rPr lang="en-US" sz="4400" b="1" spc="752">
                  <a:solidFill>
                    <a:srgbClr val="2B4B82"/>
                  </a:solidFill>
                  <a:latin typeface="Clear Sans Bold"/>
                </a:rPr>
                <a:t>1980-1990</a:t>
              </a:r>
            </a:p>
          </p:txBody>
        </p:sp>
      </p:grpSp>
      <p:sp>
        <p:nvSpPr>
          <p:cNvPr id="17" name="Freeform 17"/>
          <p:cNvSpPr/>
          <p:nvPr/>
        </p:nvSpPr>
        <p:spPr>
          <a:xfrm>
            <a:off x="555933" y="6500429"/>
            <a:ext cx="2803747" cy="2832068"/>
          </a:xfrm>
          <a:custGeom>
            <a:avLst/>
            <a:gdLst/>
            <a:ahLst/>
            <a:cxnLst/>
            <a:rect l="l" t="t" r="r" b="b"/>
            <a:pathLst>
              <a:path w="2803747" h="2832068">
                <a:moveTo>
                  <a:pt x="0" y="0"/>
                </a:moveTo>
                <a:lnTo>
                  <a:pt x="2803748" y="0"/>
                </a:lnTo>
                <a:lnTo>
                  <a:pt x="2803748" y="2832068"/>
                </a:lnTo>
                <a:lnTo>
                  <a:pt x="0" y="2832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18" name="TextBox 18"/>
          <p:cNvSpPr txBox="1"/>
          <p:nvPr/>
        </p:nvSpPr>
        <p:spPr>
          <a:xfrm>
            <a:off x="1076325" y="1114425"/>
            <a:ext cx="16135350" cy="861695"/>
          </a:xfrm>
          <a:prstGeom prst="rect">
            <a:avLst/>
          </a:prstGeom>
        </p:spPr>
        <p:txBody>
          <a:bodyPr lIns="0" tIns="0" rIns="0" bIns="0" rtlCol="0" anchor="t">
            <a:spAutoFit/>
          </a:bodyPr>
          <a:lstStyle/>
          <a:p>
            <a:pPr algn="ctr">
              <a:lnSpc>
                <a:spcPts val="6720"/>
              </a:lnSpc>
            </a:pPr>
            <a:r>
              <a:rPr lang="en-US" sz="6400" dirty="0">
                <a:solidFill>
                  <a:srgbClr val="2B4B82"/>
                </a:solidFill>
                <a:latin typeface="Clear Sans Bold"/>
              </a:rPr>
              <a:t> </a:t>
            </a:r>
            <a:r>
              <a:rPr lang="en-US" sz="6400" b="1" dirty="0">
                <a:solidFill>
                  <a:srgbClr val="2B4B82"/>
                </a:solidFill>
                <a:latin typeface="Clear Sans Bold"/>
              </a:rPr>
              <a:t>SỰ PHÁT TRIỂN CỦA BỘ VI XỬ LÝ (CPU)</a:t>
            </a:r>
          </a:p>
        </p:txBody>
      </p:sp>
      <p:sp>
        <p:nvSpPr>
          <p:cNvPr id="19" name="TextBox 19"/>
          <p:cNvSpPr txBox="1"/>
          <p:nvPr/>
        </p:nvSpPr>
        <p:spPr>
          <a:xfrm>
            <a:off x="4150256" y="5086350"/>
            <a:ext cx="3330673" cy="3446780"/>
          </a:xfrm>
          <a:prstGeom prst="rect">
            <a:avLst/>
          </a:prstGeom>
        </p:spPr>
        <p:txBody>
          <a:bodyPr lIns="0" tIns="0" rIns="0" bIns="0" rtlCol="0" anchor="t">
            <a:spAutoFit/>
          </a:bodyPr>
          <a:lstStyle/>
          <a:p>
            <a:pPr algn="just">
              <a:lnSpc>
                <a:spcPts val="4480"/>
              </a:lnSpc>
            </a:pPr>
            <a:r>
              <a:rPr lang="en-US" sz="3200">
                <a:solidFill>
                  <a:srgbClr val="2B4B82"/>
                </a:solidFill>
                <a:latin typeface="Clear Sans Bold"/>
              </a:rPr>
              <a:t> </a:t>
            </a:r>
            <a:r>
              <a:rPr lang="en-US" sz="3200" b="1">
                <a:solidFill>
                  <a:srgbClr val="2B4B82"/>
                </a:solidFill>
                <a:latin typeface="Clear Sans Bold"/>
              </a:rPr>
              <a:t>Các vi xử lý được sản xuất với kích thước bóng bán dẫn khoảng vài micrometers (μm)</a:t>
            </a:r>
          </a:p>
        </p:txBody>
      </p:sp>
      <p:sp>
        <p:nvSpPr>
          <p:cNvPr id="20" name="TextBox 20"/>
          <p:cNvSpPr txBox="1"/>
          <p:nvPr/>
        </p:nvSpPr>
        <p:spPr>
          <a:xfrm>
            <a:off x="686651" y="5086350"/>
            <a:ext cx="2673030" cy="574040"/>
          </a:xfrm>
          <a:prstGeom prst="rect">
            <a:avLst/>
          </a:prstGeom>
        </p:spPr>
        <p:txBody>
          <a:bodyPr lIns="0" tIns="0" rIns="0" bIns="0" rtlCol="0" anchor="t">
            <a:spAutoFit/>
          </a:bodyPr>
          <a:lstStyle/>
          <a:p>
            <a:pPr algn="ctr">
              <a:lnSpc>
                <a:spcPts val="4480"/>
              </a:lnSpc>
            </a:pPr>
            <a:r>
              <a:rPr lang="en-US" sz="3200" b="1">
                <a:solidFill>
                  <a:srgbClr val="2B4B82"/>
                </a:solidFill>
                <a:latin typeface="Clear Sans Bold"/>
              </a:rPr>
              <a:t>Silicon ra đời</a:t>
            </a:r>
          </a:p>
        </p:txBody>
      </p:sp>
      <p:grpSp>
        <p:nvGrpSpPr>
          <p:cNvPr id="21" name="Group 21"/>
          <p:cNvGrpSpPr/>
          <p:nvPr/>
        </p:nvGrpSpPr>
        <p:grpSpPr>
          <a:xfrm>
            <a:off x="9520572" y="4978895"/>
            <a:ext cx="2669306" cy="3383659"/>
            <a:chOff x="0" y="-57150"/>
            <a:chExt cx="3559075" cy="4511545"/>
          </a:xfrm>
        </p:grpSpPr>
        <p:sp>
          <p:nvSpPr>
            <p:cNvPr id="22" name="TextBox 22"/>
            <p:cNvSpPr txBox="1"/>
            <p:nvPr/>
          </p:nvSpPr>
          <p:spPr>
            <a:xfrm>
              <a:off x="0" y="3984978"/>
              <a:ext cx="3559075" cy="469417"/>
            </a:xfrm>
            <a:prstGeom prst="rect">
              <a:avLst/>
            </a:prstGeom>
          </p:spPr>
          <p:txBody>
            <a:bodyPr lIns="0" tIns="0" rIns="0" bIns="0" rtlCol="0" anchor="t">
              <a:spAutoFit/>
            </a:bodyPr>
            <a:lstStyle/>
            <a:p>
              <a:pPr algn="ctr">
                <a:lnSpc>
                  <a:spcPts val="2940"/>
                </a:lnSpc>
              </a:pPr>
              <a:endParaRPr/>
            </a:p>
          </p:txBody>
        </p:sp>
        <p:sp>
          <p:nvSpPr>
            <p:cNvPr id="23" name="TextBox 23"/>
            <p:cNvSpPr txBox="1"/>
            <p:nvPr/>
          </p:nvSpPr>
          <p:spPr>
            <a:xfrm>
              <a:off x="0" y="-57150"/>
              <a:ext cx="3559075" cy="3829473"/>
            </a:xfrm>
            <a:prstGeom prst="rect">
              <a:avLst/>
            </a:prstGeom>
          </p:spPr>
          <p:txBody>
            <a:bodyPr lIns="0" tIns="0" rIns="0" bIns="0" rtlCol="0" anchor="t">
              <a:spAutoFit/>
            </a:bodyPr>
            <a:lstStyle/>
            <a:p>
              <a:pPr algn="just">
                <a:lnSpc>
                  <a:spcPts val="4480"/>
                </a:lnSpc>
              </a:pPr>
              <a:r>
                <a:rPr lang="en-US" sz="3200" b="1">
                  <a:solidFill>
                    <a:srgbClr val="2B4B82"/>
                  </a:solidFill>
                  <a:latin typeface="Clear Sans Bold"/>
                </a:rPr>
                <a:t>Công nghệ vi xử lý dùng kích thước transistor đạt mức 3-5 μm.  </a:t>
              </a:r>
            </a:p>
          </p:txBody>
        </p:sp>
      </p:grpSp>
      <p:sp>
        <p:nvSpPr>
          <p:cNvPr id="24" name="TextBox 24"/>
          <p:cNvSpPr txBox="1"/>
          <p:nvPr/>
        </p:nvSpPr>
        <p:spPr>
          <a:xfrm>
            <a:off x="14594029" y="4964607"/>
            <a:ext cx="3133807" cy="4021455"/>
          </a:xfrm>
          <a:prstGeom prst="rect">
            <a:avLst/>
          </a:prstGeom>
        </p:spPr>
        <p:txBody>
          <a:bodyPr lIns="0" tIns="0" rIns="0" bIns="0" rtlCol="0" anchor="t">
            <a:spAutoFit/>
          </a:bodyPr>
          <a:lstStyle/>
          <a:p>
            <a:pPr algn="just">
              <a:lnSpc>
                <a:spcPts val="4480"/>
              </a:lnSpc>
            </a:pPr>
            <a:r>
              <a:rPr lang="en-US" sz="3200" b="1">
                <a:solidFill>
                  <a:srgbClr val="2B4B82"/>
                </a:solidFill>
                <a:latin typeface="Clear Sans Bold"/>
              </a:rPr>
              <a:t>Công nghệ sản xuất CPU tiến xa hơn với kích thước transistor giảm xuống khoảng 1 μm hoặc ít  hơn. </a:t>
            </a:r>
          </a:p>
        </p:txBody>
      </p:sp>
      <p:sp>
        <p:nvSpPr>
          <p:cNvPr id="25" name="Footer Placeholder 24">
            <a:extLst>
              <a:ext uri="{FF2B5EF4-FFF2-40B4-BE49-F238E27FC236}">
                <a16:creationId xmlns:a16="http://schemas.microsoft.com/office/drawing/2014/main" id="{132891DC-4ABD-0DAC-3F64-C1ED84D09094}"/>
              </a:ext>
            </a:extLst>
          </p:cNvPr>
          <p:cNvSpPr>
            <a:spLocks noGrp="1"/>
          </p:cNvSpPr>
          <p:nvPr>
            <p:ph type="ftr" sz="quarter" idx="11"/>
          </p:nvPr>
        </p:nvSpPr>
        <p:spPr>
          <a:xfrm>
            <a:off x="15087600" y="9376562"/>
            <a:ext cx="2895600" cy="365125"/>
          </a:xfrm>
        </p:spPr>
        <p:txBody>
          <a:bodyPr/>
          <a:lstStyle/>
          <a:p>
            <a:r>
              <a:rPr lang="en-US" dirty="0"/>
              <a:t>23127165 - Nguyễn Hải Đăng</a:t>
            </a:r>
          </a:p>
        </p:txBody>
      </p:sp>
      <p:sp>
        <p:nvSpPr>
          <p:cNvPr id="26" name="Slide Number Placeholder 25">
            <a:extLst>
              <a:ext uri="{FF2B5EF4-FFF2-40B4-BE49-F238E27FC236}">
                <a16:creationId xmlns:a16="http://schemas.microsoft.com/office/drawing/2014/main" id="{00DF5A73-6C7D-023E-6BAE-F6D60BA3E57D}"/>
              </a:ext>
            </a:extLst>
          </p:cNvPr>
          <p:cNvSpPr>
            <a:spLocks noGrp="1"/>
          </p:cNvSpPr>
          <p:nvPr>
            <p:ph type="sldNum" sz="quarter" idx="12"/>
          </p:nvPr>
        </p:nvSpPr>
        <p:spPr/>
        <p:txBody>
          <a:bodyPr/>
          <a:lstStyle/>
          <a:p>
            <a:fld id="{B6F15528-21DE-4FAA-801E-634DDDAF4B2B}" type="slidenum">
              <a:rPr lang="en-US" smtClean="0"/>
              <a:t>5</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404995" y="0"/>
          <a:ext cx="10001250" cy="5403215"/>
        </p:xfrm>
        <a:graphic>
          <a:graphicData uri="http://schemas.openxmlformats.org/drawingml/2006/table">
            <a:tbl>
              <a:tblPr/>
              <a:tblGrid>
                <a:gridCol w="10001250">
                  <a:extLst>
                    <a:ext uri="{9D8B030D-6E8A-4147-A177-3AD203B41FA5}">
                      <a16:colId xmlns:a16="http://schemas.microsoft.com/office/drawing/2014/main" val="20000"/>
                    </a:ext>
                  </a:extLst>
                </a:gridCol>
              </a:tblGrid>
              <a:tr h="3368040">
                <a:tc>
                  <a:txBody>
                    <a:bodyPr/>
                    <a:lstStyle/>
                    <a:p>
                      <a:pPr algn="l">
                        <a:lnSpc>
                          <a:spcPts val="7840"/>
                        </a:lnSpc>
                        <a:defRPr/>
                      </a:pPr>
                      <a:r>
                        <a:rPr lang="en-US" sz="5600">
                          <a:solidFill>
                            <a:srgbClr val="F7B4A7"/>
                          </a:solidFill>
                          <a:latin typeface="Clear Sans Bold"/>
                        </a:rPr>
                        <a:t> SỰ GIẢM KÍCH THƯỚC </a:t>
                      </a:r>
                      <a:endParaRPr lang="en-US" sz="1100"/>
                    </a:p>
                    <a:p>
                      <a:pPr>
                        <a:lnSpc>
                          <a:spcPts val="7840"/>
                        </a:lnSpc>
                      </a:pPr>
                      <a:r>
                        <a:rPr lang="en-US" sz="5600">
                          <a:solidFill>
                            <a:srgbClr val="F7B4A7"/>
                          </a:solidFill>
                          <a:latin typeface="Clear Sans Bold"/>
                        </a:rPr>
                        <a:t>VÀ CÔNG NGHỆ SẢN XUẤT</a:t>
                      </a:r>
                    </a:p>
                  </a:txBody>
                  <a:tcPr marL="190500" marR="190500" marT="190500" marB="190500">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896620">
                <a:tc>
                  <a:txBody>
                    <a:bodyPr/>
                    <a:lstStyle/>
                    <a:p>
                      <a:pPr algn="l">
                        <a:lnSpc>
                          <a:spcPts val="4060"/>
                        </a:lnSpc>
                        <a:defRPr/>
                      </a:pPr>
                      <a:endParaRPr lang="en-US" sz="1100"/>
                    </a:p>
                  </a:txBody>
                  <a:tcPr marL="190500" marR="190500" marT="190500" marB="190500">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1138555">
                <a:tc>
                  <a:txBody>
                    <a:bodyPr/>
                    <a:lstStyle/>
                    <a:p>
                      <a:pPr algn="l">
                        <a:lnSpc>
                          <a:spcPts val="4060"/>
                        </a:lnSpc>
                        <a:defRPr/>
                      </a:pPr>
                      <a:endParaRPr lang="en-US" sz="1100"/>
                    </a:p>
                  </a:txBody>
                  <a:tcPr marL="190500" marR="190500" marT="190500" marB="190500">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3" name="Group 3"/>
          <p:cNvGrpSpPr/>
          <p:nvPr/>
        </p:nvGrpSpPr>
        <p:grpSpPr>
          <a:xfrm>
            <a:off x="297515" y="2494863"/>
            <a:ext cx="472406" cy="450262"/>
            <a:chOff x="0" y="0"/>
            <a:chExt cx="812800" cy="774700"/>
          </a:xfrm>
        </p:grpSpPr>
        <p:sp>
          <p:nvSpPr>
            <p:cNvPr id="4" name="Freeform 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CFCA55"/>
            </a:solidFill>
          </p:spPr>
          <p:txBody>
            <a:bodyPr/>
            <a:lstStyle/>
            <a:p>
              <a:endParaRPr lang="en-VN"/>
            </a:p>
          </p:txBody>
        </p:sp>
        <p:sp>
          <p:nvSpPr>
            <p:cNvPr id="5" name="TextBox 5"/>
            <p:cNvSpPr txBox="1"/>
            <p:nvPr/>
          </p:nvSpPr>
          <p:spPr>
            <a:xfrm>
              <a:off x="228600" y="238125"/>
              <a:ext cx="355600" cy="371475"/>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9937793" y="2261874"/>
            <a:ext cx="8900153" cy="820989"/>
          </a:xfrm>
          <a:prstGeom prst="rect">
            <a:avLst/>
          </a:prstGeom>
        </p:spPr>
        <p:txBody>
          <a:bodyPr lIns="0" tIns="0" rIns="0" bIns="0" rtlCol="0" anchor="t">
            <a:spAutoFit/>
          </a:bodyPr>
          <a:lstStyle/>
          <a:p>
            <a:pPr algn="ctr">
              <a:lnSpc>
                <a:spcPts val="6720"/>
              </a:lnSpc>
            </a:pPr>
            <a:r>
              <a:rPr lang="en-US" sz="4800">
                <a:solidFill>
                  <a:srgbClr val="94DDDE"/>
                </a:solidFill>
                <a:latin typeface="Clear Sans Bold"/>
              </a:rPr>
              <a:t> TIÊU THỤ NĂNG LƯỢNG</a:t>
            </a:r>
          </a:p>
        </p:txBody>
      </p:sp>
      <p:grpSp>
        <p:nvGrpSpPr>
          <p:cNvPr id="7" name="Group 7"/>
          <p:cNvGrpSpPr/>
          <p:nvPr/>
        </p:nvGrpSpPr>
        <p:grpSpPr>
          <a:xfrm>
            <a:off x="10086815" y="2494863"/>
            <a:ext cx="472406" cy="450262"/>
            <a:chOff x="0" y="0"/>
            <a:chExt cx="812800" cy="774700"/>
          </a:xfrm>
        </p:grpSpPr>
        <p:sp>
          <p:nvSpPr>
            <p:cNvPr id="8" name="Freeform 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CFCA55"/>
            </a:solidFill>
          </p:spPr>
          <p:txBody>
            <a:bodyPr/>
            <a:lstStyle/>
            <a:p>
              <a:endParaRPr lang="en-VN"/>
            </a:p>
          </p:txBody>
        </p:sp>
        <p:sp>
          <p:nvSpPr>
            <p:cNvPr id="9" name="TextBox 9"/>
            <p:cNvSpPr txBox="1"/>
            <p:nvPr/>
          </p:nvSpPr>
          <p:spPr>
            <a:xfrm>
              <a:off x="228600" y="238125"/>
              <a:ext cx="355600" cy="371475"/>
            </a:xfrm>
            <a:prstGeom prst="rect">
              <a:avLst/>
            </a:prstGeom>
          </p:spPr>
          <p:txBody>
            <a:bodyPr lIns="50800" tIns="50800" rIns="50800" bIns="50800" rtlCol="0" anchor="ctr"/>
            <a:lstStyle/>
            <a:p>
              <a:pPr algn="ctr">
                <a:lnSpc>
                  <a:spcPts val="2100"/>
                </a:lnSpc>
              </a:pPr>
              <a:endParaRPr/>
            </a:p>
          </p:txBody>
        </p:sp>
      </p:grpSp>
      <p:sp>
        <p:nvSpPr>
          <p:cNvPr id="10" name="AutoShape 10"/>
          <p:cNvSpPr/>
          <p:nvPr/>
        </p:nvSpPr>
        <p:spPr>
          <a:xfrm>
            <a:off x="2988923" y="4619338"/>
            <a:ext cx="0" cy="1211753"/>
          </a:xfrm>
          <a:prstGeom prst="line">
            <a:avLst/>
          </a:prstGeom>
          <a:ln w="38100" cap="flat">
            <a:solidFill>
              <a:srgbClr val="FFFFFF"/>
            </a:solidFill>
            <a:prstDash val="solid"/>
            <a:headEnd type="none" w="sm" len="sm"/>
            <a:tailEnd type="triangle" w="lg" len="med"/>
          </a:ln>
        </p:spPr>
        <p:txBody>
          <a:bodyPr/>
          <a:lstStyle/>
          <a:p>
            <a:endParaRPr lang="en-VN"/>
          </a:p>
        </p:txBody>
      </p:sp>
      <p:sp>
        <p:nvSpPr>
          <p:cNvPr id="11" name="AutoShape 11"/>
          <p:cNvSpPr/>
          <p:nvPr/>
        </p:nvSpPr>
        <p:spPr>
          <a:xfrm>
            <a:off x="2988923" y="6563035"/>
            <a:ext cx="0" cy="1211753"/>
          </a:xfrm>
          <a:prstGeom prst="line">
            <a:avLst/>
          </a:prstGeom>
          <a:ln w="38100" cap="flat">
            <a:solidFill>
              <a:srgbClr val="FFFFFF"/>
            </a:solidFill>
            <a:prstDash val="solid"/>
            <a:headEnd type="none" w="sm" len="sm"/>
            <a:tailEnd type="triangle" w="lg" len="med"/>
          </a:ln>
        </p:spPr>
        <p:txBody>
          <a:bodyPr/>
          <a:lstStyle/>
          <a:p>
            <a:endParaRPr lang="en-VN"/>
          </a:p>
        </p:txBody>
      </p:sp>
      <p:sp>
        <p:nvSpPr>
          <p:cNvPr id="12" name="AutoShape 12"/>
          <p:cNvSpPr/>
          <p:nvPr/>
        </p:nvSpPr>
        <p:spPr>
          <a:xfrm>
            <a:off x="14368819" y="4537623"/>
            <a:ext cx="0" cy="1211753"/>
          </a:xfrm>
          <a:prstGeom prst="line">
            <a:avLst/>
          </a:prstGeom>
          <a:ln w="38100" cap="flat">
            <a:solidFill>
              <a:srgbClr val="FFFFFF"/>
            </a:solidFill>
            <a:prstDash val="solid"/>
            <a:headEnd type="none" w="sm" len="sm"/>
            <a:tailEnd type="triangle" w="lg" len="med"/>
          </a:ln>
        </p:spPr>
        <p:txBody>
          <a:bodyPr/>
          <a:lstStyle/>
          <a:p>
            <a:endParaRPr lang="en-VN"/>
          </a:p>
        </p:txBody>
      </p:sp>
      <p:sp>
        <p:nvSpPr>
          <p:cNvPr id="13" name="AutoShape 13"/>
          <p:cNvSpPr/>
          <p:nvPr/>
        </p:nvSpPr>
        <p:spPr>
          <a:xfrm>
            <a:off x="14368819" y="6563035"/>
            <a:ext cx="0" cy="1211753"/>
          </a:xfrm>
          <a:prstGeom prst="line">
            <a:avLst/>
          </a:prstGeom>
          <a:ln w="38100" cap="flat">
            <a:solidFill>
              <a:srgbClr val="FFFFFF"/>
            </a:solidFill>
            <a:prstDash val="solid"/>
            <a:headEnd type="none" w="sm" len="sm"/>
            <a:tailEnd type="triangle" w="lg" len="med"/>
          </a:ln>
        </p:spPr>
        <p:txBody>
          <a:bodyPr/>
          <a:lstStyle/>
          <a:p>
            <a:endParaRPr lang="en-VN"/>
          </a:p>
        </p:txBody>
      </p:sp>
      <p:sp>
        <p:nvSpPr>
          <p:cNvPr id="14" name="Freeform 14"/>
          <p:cNvSpPr/>
          <p:nvPr/>
        </p:nvSpPr>
        <p:spPr>
          <a:xfrm>
            <a:off x="6268518" y="4305120"/>
            <a:ext cx="4982205" cy="3676867"/>
          </a:xfrm>
          <a:custGeom>
            <a:avLst/>
            <a:gdLst/>
            <a:ahLst/>
            <a:cxnLst/>
            <a:rect l="l" t="t" r="r" b="b"/>
            <a:pathLst>
              <a:path w="4982205" h="3676867">
                <a:moveTo>
                  <a:pt x="0" y="0"/>
                </a:moveTo>
                <a:lnTo>
                  <a:pt x="4982205" y="0"/>
                </a:lnTo>
                <a:lnTo>
                  <a:pt x="4982205" y="3676867"/>
                </a:lnTo>
                <a:lnTo>
                  <a:pt x="0" y="3676867"/>
                </a:lnTo>
                <a:lnTo>
                  <a:pt x="0" y="0"/>
                </a:lnTo>
                <a:close/>
              </a:path>
            </a:pathLst>
          </a:custGeom>
          <a:blipFill>
            <a:blip r:embed="rId2"/>
            <a:stretch>
              <a:fillRect/>
            </a:stretch>
          </a:blipFill>
        </p:spPr>
        <p:txBody>
          <a:bodyPr/>
          <a:lstStyle/>
          <a:p>
            <a:endParaRPr lang="en-VN"/>
          </a:p>
        </p:txBody>
      </p:sp>
      <p:sp>
        <p:nvSpPr>
          <p:cNvPr id="15" name="TextBox 15"/>
          <p:cNvSpPr txBox="1"/>
          <p:nvPr/>
        </p:nvSpPr>
        <p:spPr>
          <a:xfrm>
            <a:off x="-1611145" y="2261874"/>
            <a:ext cx="8900153" cy="821055"/>
          </a:xfrm>
          <a:prstGeom prst="rect">
            <a:avLst/>
          </a:prstGeom>
        </p:spPr>
        <p:txBody>
          <a:bodyPr lIns="0" tIns="0" rIns="0" bIns="0" rtlCol="0" anchor="t">
            <a:spAutoFit/>
          </a:bodyPr>
          <a:lstStyle/>
          <a:p>
            <a:pPr algn="ctr">
              <a:lnSpc>
                <a:spcPts val="6720"/>
              </a:lnSpc>
            </a:pPr>
            <a:r>
              <a:rPr lang="en-US" sz="4800">
                <a:solidFill>
                  <a:srgbClr val="94DDDE"/>
                </a:solidFill>
                <a:latin typeface="Clear Sans Bold"/>
              </a:rPr>
              <a:t>HIỆU NĂNG</a:t>
            </a:r>
          </a:p>
        </p:txBody>
      </p:sp>
      <p:sp>
        <p:nvSpPr>
          <p:cNvPr id="16" name="TextBox 16"/>
          <p:cNvSpPr txBox="1"/>
          <p:nvPr/>
        </p:nvSpPr>
        <p:spPr>
          <a:xfrm>
            <a:off x="9139238" y="4640173"/>
            <a:ext cx="9525" cy="896587"/>
          </a:xfrm>
          <a:prstGeom prst="rect">
            <a:avLst/>
          </a:prstGeom>
        </p:spPr>
        <p:txBody>
          <a:bodyPr lIns="0" tIns="0" rIns="0" bIns="0" rtlCol="0" anchor="t">
            <a:spAutoFit/>
          </a:bodyPr>
          <a:lstStyle/>
          <a:p>
            <a:pPr algn="ctr">
              <a:lnSpc>
                <a:spcPts val="7280"/>
              </a:lnSpc>
            </a:pPr>
            <a:endParaRPr/>
          </a:p>
        </p:txBody>
      </p:sp>
      <p:sp>
        <p:nvSpPr>
          <p:cNvPr id="17" name="TextBox 17"/>
          <p:cNvSpPr txBox="1"/>
          <p:nvPr/>
        </p:nvSpPr>
        <p:spPr>
          <a:xfrm>
            <a:off x="249555" y="3820795"/>
            <a:ext cx="5764530" cy="610235"/>
          </a:xfrm>
          <a:prstGeom prst="rect">
            <a:avLst/>
          </a:prstGeom>
        </p:spPr>
        <p:txBody>
          <a:bodyPr wrap="square" lIns="0" tIns="0" rIns="0" bIns="0" rtlCol="0" anchor="t">
            <a:spAutoFit/>
          </a:bodyPr>
          <a:lstStyle/>
          <a:p>
            <a:pPr algn="just">
              <a:lnSpc>
                <a:spcPts val="4760"/>
              </a:lnSpc>
            </a:pPr>
            <a:r>
              <a:rPr lang="en-US" sz="3400">
                <a:solidFill>
                  <a:srgbClr val="23AB6E"/>
                </a:solidFill>
                <a:latin typeface="Noto Serif Display" panose="02020502080505020204"/>
              </a:rPr>
              <a:t>Giảm kích thước transistor</a:t>
            </a:r>
          </a:p>
        </p:txBody>
      </p:sp>
      <p:sp>
        <p:nvSpPr>
          <p:cNvPr id="18" name="TextBox 18"/>
          <p:cNvSpPr txBox="1"/>
          <p:nvPr/>
        </p:nvSpPr>
        <p:spPr>
          <a:xfrm>
            <a:off x="1493520" y="5764530"/>
            <a:ext cx="3057525" cy="610235"/>
          </a:xfrm>
          <a:prstGeom prst="rect">
            <a:avLst/>
          </a:prstGeom>
        </p:spPr>
        <p:txBody>
          <a:bodyPr wrap="square" lIns="0" tIns="0" rIns="0" bIns="0" rtlCol="0" anchor="t">
            <a:spAutoFit/>
          </a:bodyPr>
          <a:lstStyle/>
          <a:p>
            <a:pPr algn="just">
              <a:lnSpc>
                <a:spcPts val="4760"/>
              </a:lnSpc>
            </a:pPr>
            <a:r>
              <a:rPr lang="en-US" sz="3400">
                <a:solidFill>
                  <a:srgbClr val="23AB6E"/>
                </a:solidFill>
                <a:latin typeface="Noto Serif Display" panose="02020502080505020204"/>
              </a:rPr>
              <a:t> Tăng mật độ</a:t>
            </a:r>
          </a:p>
        </p:txBody>
      </p:sp>
      <p:sp>
        <p:nvSpPr>
          <p:cNvPr id="19" name="TextBox 19"/>
          <p:cNvSpPr txBox="1"/>
          <p:nvPr/>
        </p:nvSpPr>
        <p:spPr>
          <a:xfrm>
            <a:off x="222250" y="7921625"/>
            <a:ext cx="6262370" cy="1220470"/>
          </a:xfrm>
          <a:prstGeom prst="rect">
            <a:avLst/>
          </a:prstGeom>
        </p:spPr>
        <p:txBody>
          <a:bodyPr wrap="square" lIns="0" tIns="0" rIns="0" bIns="0" rtlCol="0" anchor="t">
            <a:spAutoFit/>
          </a:bodyPr>
          <a:lstStyle/>
          <a:p>
            <a:pPr algn="just">
              <a:lnSpc>
                <a:spcPts val="4760"/>
              </a:lnSpc>
            </a:pPr>
            <a:r>
              <a:rPr lang="en-US" sz="3400">
                <a:solidFill>
                  <a:srgbClr val="23AB6E"/>
                </a:solidFill>
                <a:latin typeface="Noto Serif Display" panose="02020502080505020204"/>
              </a:rPr>
              <a:t>Xử lý dữ liệu nhanh hơn, </a:t>
            </a:r>
          </a:p>
          <a:p>
            <a:pPr algn="just">
              <a:lnSpc>
                <a:spcPts val="4760"/>
              </a:lnSpc>
            </a:pPr>
            <a:r>
              <a:rPr lang="en-US" sz="3400">
                <a:solidFill>
                  <a:srgbClr val="23AB6E"/>
                </a:solidFill>
                <a:latin typeface="Noto Serif Display" panose="02020502080505020204"/>
              </a:rPr>
              <a:t>cải thiện hiệu năng toàn diện</a:t>
            </a:r>
          </a:p>
        </p:txBody>
      </p:sp>
      <p:sp>
        <p:nvSpPr>
          <p:cNvPr id="20" name="TextBox 20"/>
          <p:cNvSpPr txBox="1"/>
          <p:nvPr/>
        </p:nvSpPr>
        <p:spPr>
          <a:xfrm>
            <a:off x="11505565" y="3820795"/>
            <a:ext cx="6140450" cy="610235"/>
          </a:xfrm>
          <a:prstGeom prst="rect">
            <a:avLst/>
          </a:prstGeom>
        </p:spPr>
        <p:txBody>
          <a:bodyPr wrap="square" lIns="0" tIns="0" rIns="0" bIns="0" rtlCol="0" anchor="t">
            <a:spAutoFit/>
          </a:bodyPr>
          <a:lstStyle/>
          <a:p>
            <a:pPr algn="ctr">
              <a:lnSpc>
                <a:spcPts val="4760"/>
              </a:lnSpc>
            </a:pPr>
            <a:r>
              <a:rPr lang="en-US" sz="3400">
                <a:solidFill>
                  <a:srgbClr val="23AB6E"/>
                </a:solidFill>
                <a:latin typeface="Noto Serif Display" panose="02020502080505020204"/>
              </a:rPr>
              <a:t>Transistor cần ít năng lượng</a:t>
            </a:r>
          </a:p>
        </p:txBody>
      </p:sp>
      <p:sp>
        <p:nvSpPr>
          <p:cNvPr id="21" name="TextBox 21"/>
          <p:cNvSpPr txBox="1"/>
          <p:nvPr/>
        </p:nvSpPr>
        <p:spPr>
          <a:xfrm>
            <a:off x="11670665" y="5773420"/>
            <a:ext cx="5974080" cy="610235"/>
          </a:xfrm>
          <a:prstGeom prst="rect">
            <a:avLst/>
          </a:prstGeom>
        </p:spPr>
        <p:txBody>
          <a:bodyPr wrap="square" lIns="0" tIns="0" rIns="0" bIns="0" rtlCol="0" anchor="t">
            <a:spAutoFit/>
          </a:bodyPr>
          <a:lstStyle/>
          <a:p>
            <a:pPr algn="ctr">
              <a:lnSpc>
                <a:spcPts val="4760"/>
              </a:lnSpc>
            </a:pPr>
            <a:r>
              <a:rPr lang="en-US" sz="3400">
                <a:solidFill>
                  <a:srgbClr val="23AB6E"/>
                </a:solidFill>
                <a:latin typeface="Noto Serif Display" panose="02020502080505020204"/>
              </a:rPr>
              <a:t> CPU tiêu thụ ít năng lượng</a:t>
            </a:r>
          </a:p>
        </p:txBody>
      </p:sp>
      <p:sp>
        <p:nvSpPr>
          <p:cNvPr id="22" name="TextBox 22"/>
          <p:cNvSpPr txBox="1"/>
          <p:nvPr/>
        </p:nvSpPr>
        <p:spPr>
          <a:xfrm>
            <a:off x="11646535" y="7921625"/>
            <a:ext cx="5923280" cy="1220470"/>
          </a:xfrm>
          <a:prstGeom prst="rect">
            <a:avLst/>
          </a:prstGeom>
        </p:spPr>
        <p:txBody>
          <a:bodyPr wrap="square" lIns="0" tIns="0" rIns="0" bIns="0" rtlCol="0" anchor="t">
            <a:spAutoFit/>
          </a:bodyPr>
          <a:lstStyle/>
          <a:p>
            <a:pPr algn="just">
              <a:lnSpc>
                <a:spcPts val="4760"/>
              </a:lnSpc>
            </a:pPr>
            <a:r>
              <a:rPr lang="en-US" sz="3400">
                <a:solidFill>
                  <a:srgbClr val="23AB6E"/>
                </a:solidFill>
                <a:latin typeface="Noto Serif Display" panose="02020502080505020204"/>
              </a:rPr>
              <a:t> Máy tính tiêu điện ít hơn,</a:t>
            </a:r>
          </a:p>
          <a:p>
            <a:pPr algn="just">
              <a:lnSpc>
                <a:spcPts val="4760"/>
              </a:lnSpc>
            </a:pPr>
            <a:r>
              <a:rPr lang="en-US" sz="3400">
                <a:solidFill>
                  <a:srgbClr val="23AB6E"/>
                </a:solidFill>
                <a:latin typeface="Noto Serif Display" panose="02020502080505020204"/>
              </a:rPr>
              <a:t> thời lượng pin kéo dài hơn</a:t>
            </a:r>
          </a:p>
        </p:txBody>
      </p:sp>
      <p:sp>
        <p:nvSpPr>
          <p:cNvPr id="23" name="Footer Placeholder 22">
            <a:extLst>
              <a:ext uri="{FF2B5EF4-FFF2-40B4-BE49-F238E27FC236}">
                <a16:creationId xmlns:a16="http://schemas.microsoft.com/office/drawing/2014/main" id="{DCF49E84-B86D-7FC0-71E9-1306301DBB69}"/>
              </a:ext>
            </a:extLst>
          </p:cNvPr>
          <p:cNvSpPr>
            <a:spLocks noGrp="1"/>
          </p:cNvSpPr>
          <p:nvPr>
            <p:ph type="ftr" sz="quarter" idx="11"/>
          </p:nvPr>
        </p:nvSpPr>
        <p:spPr>
          <a:xfrm>
            <a:off x="14630811" y="9563100"/>
            <a:ext cx="2895600" cy="365125"/>
          </a:xfrm>
        </p:spPr>
        <p:txBody>
          <a:bodyPr/>
          <a:lstStyle/>
          <a:p>
            <a:r>
              <a:rPr lang="en-US" dirty="0"/>
              <a:t>23127165 - Nguyễn Hải Đăng</a:t>
            </a:r>
          </a:p>
        </p:txBody>
      </p:sp>
      <p:sp>
        <p:nvSpPr>
          <p:cNvPr id="24" name="Slide Number Placeholder 23">
            <a:extLst>
              <a:ext uri="{FF2B5EF4-FFF2-40B4-BE49-F238E27FC236}">
                <a16:creationId xmlns:a16="http://schemas.microsoft.com/office/drawing/2014/main" id="{92BFDE4F-1789-B2C7-D78B-2B0CFB58CF31}"/>
              </a:ext>
            </a:extLst>
          </p:cNvPr>
          <p:cNvSpPr>
            <a:spLocks noGrp="1"/>
          </p:cNvSpPr>
          <p:nvPr>
            <p:ph type="sldNum" sz="quarter" idx="12"/>
          </p:nvPr>
        </p:nvSpPr>
        <p:spPr/>
        <p:txBody>
          <a:bodyPr/>
          <a:lstStyle/>
          <a:p>
            <a:fld id="{B6F15528-21DE-4FAA-801E-634DDDAF4B2B}" type="slidenum">
              <a:rPr lang="en-US" smtClean="0"/>
              <a:t>6</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ox(in)">
                                      <p:cBhvr>
                                        <p:cTn id="16" dur="2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ox(in)">
                                      <p:cBhvr>
                                        <p:cTn id="26" dur="20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ox(in)">
                                      <p:cBhvr>
                                        <p:cTn id="36" dur="2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ox(in)">
                                      <p:cBhvr>
                                        <p:cTn id="41" dur="2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ox(in)">
                                      <p:cBhvr>
                                        <p:cTn id="51" dur="20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blinds(horizontal)">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ox(in)">
                                      <p:cBhvr>
                                        <p:cTn id="61" dur="20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checkerboard(across)">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5" grpId="0"/>
      <p:bldP spid="15" grpId="1"/>
      <p:bldP spid="17" grpId="0"/>
      <p:bldP spid="17" grpId="1"/>
      <p:bldP spid="18" grpId="0"/>
      <p:bldP spid="18" grpId="1"/>
      <p:bldP spid="19" grpId="0"/>
      <p:bldP spid="19" grpId="1"/>
      <p:bldP spid="20" grpId="0"/>
      <p:bldP spid="20" grpId="1"/>
      <p:bldP spid="21" grpId="0"/>
      <p:bldP spid="21" grpId="1"/>
      <p:bldP spid="22" grpId="0"/>
      <p:bldP spid="2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80667" y="4240975"/>
            <a:ext cx="7945989" cy="5017325"/>
          </a:xfrm>
          <a:custGeom>
            <a:avLst/>
            <a:gdLst/>
            <a:ahLst/>
            <a:cxnLst/>
            <a:rect l="l" t="t" r="r" b="b"/>
            <a:pathLst>
              <a:path w="7945989" h="5017325">
                <a:moveTo>
                  <a:pt x="0" y="0"/>
                </a:moveTo>
                <a:lnTo>
                  <a:pt x="7945990" y="0"/>
                </a:lnTo>
                <a:lnTo>
                  <a:pt x="7945990" y="5017325"/>
                </a:lnTo>
                <a:lnTo>
                  <a:pt x="0" y="5017325"/>
                </a:lnTo>
                <a:lnTo>
                  <a:pt x="0" y="0"/>
                </a:lnTo>
                <a:close/>
              </a:path>
            </a:pathLst>
          </a:custGeom>
          <a:blipFill>
            <a:blip r:embed="rId2"/>
            <a:stretch>
              <a:fillRect/>
            </a:stretch>
          </a:blipFill>
        </p:spPr>
        <p:txBody>
          <a:bodyPr/>
          <a:lstStyle/>
          <a:p>
            <a:endParaRPr lang="en-VN"/>
          </a:p>
        </p:txBody>
      </p:sp>
      <p:sp>
        <p:nvSpPr>
          <p:cNvPr id="3" name="Freeform 3"/>
          <p:cNvSpPr/>
          <p:nvPr/>
        </p:nvSpPr>
        <p:spPr>
          <a:xfrm>
            <a:off x="8827883" y="755811"/>
            <a:ext cx="8871112" cy="6202848"/>
          </a:xfrm>
          <a:custGeom>
            <a:avLst/>
            <a:gdLst/>
            <a:ahLst/>
            <a:cxnLst/>
            <a:rect l="l" t="t" r="r" b="b"/>
            <a:pathLst>
              <a:path w="8871112" h="6202848">
                <a:moveTo>
                  <a:pt x="0" y="0"/>
                </a:moveTo>
                <a:lnTo>
                  <a:pt x="8871112" y="0"/>
                </a:lnTo>
                <a:lnTo>
                  <a:pt x="8871112" y="6202848"/>
                </a:lnTo>
                <a:lnTo>
                  <a:pt x="0" y="6202848"/>
                </a:lnTo>
                <a:lnTo>
                  <a:pt x="0" y="0"/>
                </a:lnTo>
                <a:close/>
              </a:path>
            </a:pathLst>
          </a:custGeom>
          <a:blipFill>
            <a:blip r:embed="rId3"/>
            <a:stretch>
              <a:fillRect/>
            </a:stretch>
          </a:blipFill>
        </p:spPr>
        <p:txBody>
          <a:bodyPr/>
          <a:lstStyle/>
          <a:p>
            <a:endParaRPr lang="en-VN"/>
          </a:p>
        </p:txBody>
      </p:sp>
      <p:grpSp>
        <p:nvGrpSpPr>
          <p:cNvPr id="4" name="Group 4"/>
          <p:cNvGrpSpPr/>
          <p:nvPr/>
        </p:nvGrpSpPr>
        <p:grpSpPr>
          <a:xfrm>
            <a:off x="480667" y="437381"/>
            <a:ext cx="6563698" cy="1574063"/>
            <a:chOff x="0" y="0"/>
            <a:chExt cx="8751597" cy="2098751"/>
          </a:xfrm>
        </p:grpSpPr>
        <p:sp>
          <p:nvSpPr>
            <p:cNvPr id="5" name="TextBox 5"/>
            <p:cNvSpPr txBox="1"/>
            <p:nvPr/>
          </p:nvSpPr>
          <p:spPr>
            <a:xfrm>
              <a:off x="0" y="76200"/>
              <a:ext cx="8751597" cy="955041"/>
            </a:xfrm>
            <a:prstGeom prst="rect">
              <a:avLst/>
            </a:prstGeom>
          </p:spPr>
          <p:txBody>
            <a:bodyPr lIns="0" tIns="0" rIns="0" bIns="0" rtlCol="0" anchor="t">
              <a:spAutoFit/>
            </a:bodyPr>
            <a:lstStyle/>
            <a:p>
              <a:pPr>
                <a:lnSpc>
                  <a:spcPts val="5355"/>
                </a:lnSpc>
              </a:pPr>
              <a:r>
                <a:rPr lang="en-US" sz="5100">
                  <a:solidFill>
                    <a:srgbClr val="F7B4A7"/>
                  </a:solidFill>
                  <a:latin typeface="Clear Sans Bold"/>
                </a:rPr>
                <a:t>TĂNG SỐ LÕI</a:t>
              </a:r>
            </a:p>
          </p:txBody>
        </p:sp>
        <p:sp>
          <p:nvSpPr>
            <p:cNvPr id="6" name="TextBox 6"/>
            <p:cNvSpPr txBox="1"/>
            <p:nvPr/>
          </p:nvSpPr>
          <p:spPr>
            <a:xfrm>
              <a:off x="0" y="1454102"/>
              <a:ext cx="8509133" cy="644648"/>
            </a:xfrm>
            <a:prstGeom prst="rect">
              <a:avLst/>
            </a:prstGeom>
          </p:spPr>
          <p:txBody>
            <a:bodyPr lIns="0" tIns="0" rIns="0" bIns="0" rtlCol="0" anchor="t">
              <a:spAutoFit/>
            </a:bodyPr>
            <a:lstStyle/>
            <a:p>
              <a:pPr>
                <a:lnSpc>
                  <a:spcPts val="4060"/>
                </a:lnSpc>
              </a:pPr>
              <a:r>
                <a:rPr lang="en-US" sz="2900">
                  <a:solidFill>
                    <a:srgbClr val="94DDDE"/>
                  </a:solidFill>
                  <a:latin typeface="Clear Sans" panose="020B0503030202020304"/>
                </a:rPr>
                <a:t> </a:t>
              </a:r>
            </a:p>
          </p:txBody>
        </p:sp>
      </p:grpSp>
      <p:sp>
        <p:nvSpPr>
          <p:cNvPr id="7" name="TextBox 7"/>
          <p:cNvSpPr txBox="1"/>
          <p:nvPr/>
        </p:nvSpPr>
        <p:spPr>
          <a:xfrm>
            <a:off x="480667" y="1479375"/>
            <a:ext cx="7940634" cy="2377860"/>
          </a:xfrm>
          <a:prstGeom prst="rect">
            <a:avLst/>
          </a:prstGeom>
        </p:spPr>
        <p:txBody>
          <a:bodyPr lIns="0" tIns="0" rIns="0" bIns="0" rtlCol="0" anchor="t">
            <a:spAutoFit/>
          </a:bodyPr>
          <a:lstStyle/>
          <a:p>
            <a:pPr algn="just">
              <a:lnSpc>
                <a:spcPts val="4755"/>
              </a:lnSpc>
            </a:pPr>
            <a:r>
              <a:rPr lang="en-US" sz="3395" dirty="0" err="1">
                <a:solidFill>
                  <a:srgbClr val="7CD6C5"/>
                </a:solidFill>
                <a:latin typeface="Noto Serif Display" panose="02020502080505020204"/>
              </a:rPr>
              <a:t>Sự</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phát</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triển</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quan</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trọng</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khác</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là</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tăng</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số</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lõi</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trong</a:t>
            </a:r>
            <a:r>
              <a:rPr lang="en-US" sz="3395" dirty="0">
                <a:solidFill>
                  <a:srgbClr val="7CD6C5"/>
                </a:solidFill>
                <a:latin typeface="Noto Serif Display" panose="02020502080505020204"/>
              </a:rPr>
              <a:t> CPU. CPU </a:t>
            </a:r>
            <a:r>
              <a:rPr lang="en-US" sz="3395" dirty="0" err="1">
                <a:solidFill>
                  <a:srgbClr val="7CD6C5"/>
                </a:solidFill>
                <a:latin typeface="Noto Serif Display" panose="02020502080505020204"/>
              </a:rPr>
              <a:t>đa</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lõi</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giúp</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tối</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ưu</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hóa</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hiệu</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năng</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cho</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các</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tác</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vụ</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đa</a:t>
            </a:r>
            <a:r>
              <a:rPr lang="en-US" sz="3395" dirty="0">
                <a:solidFill>
                  <a:srgbClr val="7CD6C5"/>
                </a:solidFill>
                <a:latin typeface="Noto Serif Display" panose="02020502080505020204"/>
              </a:rPr>
              <a:t> </a:t>
            </a:r>
            <a:r>
              <a:rPr lang="en-US" sz="3395" dirty="0" err="1">
                <a:solidFill>
                  <a:srgbClr val="7CD6C5"/>
                </a:solidFill>
                <a:latin typeface="Noto Serif Display" panose="02020502080505020204"/>
              </a:rPr>
              <a:t>nhiệm</a:t>
            </a:r>
            <a:r>
              <a:rPr lang="en-US" sz="3395" dirty="0">
                <a:solidFill>
                  <a:srgbClr val="7CD6C5"/>
                </a:solidFill>
                <a:latin typeface="Noto Serif Display" panose="02020502080505020204"/>
              </a:rPr>
              <a:t>. </a:t>
            </a:r>
          </a:p>
        </p:txBody>
      </p:sp>
      <p:sp>
        <p:nvSpPr>
          <p:cNvPr id="8" name="TextBox 8"/>
          <p:cNvSpPr txBox="1"/>
          <p:nvPr/>
        </p:nvSpPr>
        <p:spPr>
          <a:xfrm>
            <a:off x="9131709" y="7114583"/>
            <a:ext cx="8263460" cy="2380615"/>
          </a:xfrm>
          <a:prstGeom prst="rect">
            <a:avLst/>
          </a:prstGeom>
        </p:spPr>
        <p:txBody>
          <a:bodyPr lIns="0" tIns="0" rIns="0" bIns="0" rtlCol="0" anchor="t">
            <a:spAutoFit/>
          </a:bodyPr>
          <a:lstStyle/>
          <a:p>
            <a:pPr algn="just">
              <a:lnSpc>
                <a:spcPts val="4760"/>
              </a:lnSpc>
            </a:pPr>
            <a:r>
              <a:rPr lang="en-US" sz="3400">
                <a:solidFill>
                  <a:srgbClr val="7CD6C5"/>
                </a:solidFill>
                <a:latin typeface="Noto Serif Display" panose="02020502080505020204"/>
              </a:rPr>
              <a:t>Ngày nay, bạn có thể tìm thấy CPU với từ vài lõi cho máy tính xách tay đến hàng trăm lõi cho máy chủ và  tính siêu vi tính.</a:t>
            </a:r>
          </a:p>
        </p:txBody>
      </p:sp>
      <p:sp>
        <p:nvSpPr>
          <p:cNvPr id="9" name="Footer Placeholder 8">
            <a:extLst>
              <a:ext uri="{FF2B5EF4-FFF2-40B4-BE49-F238E27FC236}">
                <a16:creationId xmlns:a16="http://schemas.microsoft.com/office/drawing/2014/main" id="{E184D662-C23E-3544-6CA0-820680D94F1E}"/>
              </a:ext>
            </a:extLst>
          </p:cNvPr>
          <p:cNvSpPr>
            <a:spLocks noGrp="1"/>
          </p:cNvSpPr>
          <p:nvPr>
            <p:ph type="ftr" sz="quarter" idx="11"/>
          </p:nvPr>
        </p:nvSpPr>
        <p:spPr>
          <a:xfrm>
            <a:off x="14794430" y="9531189"/>
            <a:ext cx="2895600" cy="365125"/>
          </a:xfrm>
        </p:spPr>
        <p:txBody>
          <a:bodyPr/>
          <a:lstStyle/>
          <a:p>
            <a:r>
              <a:rPr lang="en-US" dirty="0"/>
              <a:t>23127165 - Nguyễn Hải Đăng</a:t>
            </a:r>
          </a:p>
        </p:txBody>
      </p:sp>
      <p:sp>
        <p:nvSpPr>
          <p:cNvPr id="10" name="Slide Number Placeholder 9">
            <a:extLst>
              <a:ext uri="{FF2B5EF4-FFF2-40B4-BE49-F238E27FC236}">
                <a16:creationId xmlns:a16="http://schemas.microsoft.com/office/drawing/2014/main" id="{44DF3153-4C78-4654-B5E0-AC208013F6BD}"/>
              </a:ext>
            </a:extLst>
          </p:cNvPr>
          <p:cNvSpPr>
            <a:spLocks noGrp="1"/>
          </p:cNvSpPr>
          <p:nvPr>
            <p:ph type="sldNum" sz="quarter" idx="12"/>
          </p:nvPr>
        </p:nvSpPr>
        <p:spPr/>
        <p:txBody>
          <a:bodyPr/>
          <a:lstStyle/>
          <a:p>
            <a:fld id="{B6F15528-21DE-4FAA-801E-634DDDAF4B2B}" type="slidenum">
              <a:rPr lang="en-US" smtClean="0"/>
              <a:t>7</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in)">
                                      <p:cBhvr>
                                        <p:cTn id="16" dur="2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ox(in)">
                                      <p:cBhvr>
                                        <p:cTn id="21" dur="2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heckerboard(across)">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3144500" y="4576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3" name="Freeform 3"/>
          <p:cNvSpPr/>
          <p:nvPr/>
        </p:nvSpPr>
        <p:spPr>
          <a:xfrm>
            <a:off x="266401" y="4182170"/>
            <a:ext cx="9063765" cy="5098368"/>
          </a:xfrm>
          <a:custGeom>
            <a:avLst/>
            <a:gdLst/>
            <a:ahLst/>
            <a:cxnLst/>
            <a:rect l="l" t="t" r="r" b="b"/>
            <a:pathLst>
              <a:path w="9063765" h="5098368">
                <a:moveTo>
                  <a:pt x="0" y="0"/>
                </a:moveTo>
                <a:lnTo>
                  <a:pt x="9063765" y="0"/>
                </a:lnTo>
                <a:lnTo>
                  <a:pt x="9063765" y="5098368"/>
                </a:lnTo>
                <a:lnTo>
                  <a:pt x="0" y="5098368"/>
                </a:lnTo>
                <a:lnTo>
                  <a:pt x="0" y="0"/>
                </a:lnTo>
                <a:close/>
              </a:path>
            </a:pathLst>
          </a:custGeom>
          <a:blipFill>
            <a:blip r:embed="rId4"/>
            <a:stretch>
              <a:fillRect/>
            </a:stretch>
          </a:blipFill>
        </p:spPr>
        <p:txBody>
          <a:bodyPr/>
          <a:lstStyle/>
          <a:p>
            <a:endParaRPr lang="en-VN"/>
          </a:p>
        </p:txBody>
      </p:sp>
      <p:sp>
        <p:nvSpPr>
          <p:cNvPr id="4" name="Freeform 4"/>
          <p:cNvSpPr/>
          <p:nvPr/>
        </p:nvSpPr>
        <p:spPr>
          <a:xfrm>
            <a:off x="9600975" y="4915117"/>
            <a:ext cx="8452184" cy="4754353"/>
          </a:xfrm>
          <a:custGeom>
            <a:avLst/>
            <a:gdLst/>
            <a:ahLst/>
            <a:cxnLst/>
            <a:rect l="l" t="t" r="r" b="b"/>
            <a:pathLst>
              <a:path w="8452184" h="4754353">
                <a:moveTo>
                  <a:pt x="0" y="0"/>
                </a:moveTo>
                <a:lnTo>
                  <a:pt x="8452184" y="0"/>
                </a:lnTo>
                <a:lnTo>
                  <a:pt x="8452184" y="4754353"/>
                </a:lnTo>
                <a:lnTo>
                  <a:pt x="0" y="4754353"/>
                </a:lnTo>
                <a:lnTo>
                  <a:pt x="0" y="0"/>
                </a:lnTo>
                <a:close/>
              </a:path>
            </a:pathLst>
          </a:custGeom>
          <a:blipFill>
            <a:blip r:embed="rId5"/>
            <a:stretch>
              <a:fillRect/>
            </a:stretch>
          </a:blipFill>
        </p:spPr>
        <p:txBody>
          <a:bodyPr/>
          <a:lstStyle/>
          <a:p>
            <a:endParaRPr lang="en-VN"/>
          </a:p>
        </p:txBody>
      </p:sp>
      <p:grpSp>
        <p:nvGrpSpPr>
          <p:cNvPr id="5" name="Group 5"/>
          <p:cNvGrpSpPr/>
          <p:nvPr/>
        </p:nvGrpSpPr>
        <p:grpSpPr>
          <a:xfrm>
            <a:off x="266401" y="521992"/>
            <a:ext cx="11708690" cy="3550165"/>
            <a:chOff x="0" y="85725"/>
            <a:chExt cx="15611587" cy="4733553"/>
          </a:xfrm>
        </p:grpSpPr>
        <p:sp>
          <p:nvSpPr>
            <p:cNvPr id="6" name="TextBox 6"/>
            <p:cNvSpPr txBox="1"/>
            <p:nvPr/>
          </p:nvSpPr>
          <p:spPr>
            <a:xfrm>
              <a:off x="0" y="85725"/>
              <a:ext cx="15611587" cy="1148927"/>
            </a:xfrm>
            <a:prstGeom prst="rect">
              <a:avLst/>
            </a:prstGeom>
          </p:spPr>
          <p:txBody>
            <a:bodyPr lIns="0" tIns="0" rIns="0" bIns="0" rtlCol="0" anchor="t">
              <a:spAutoFit/>
            </a:bodyPr>
            <a:lstStyle/>
            <a:p>
              <a:pPr>
                <a:lnSpc>
                  <a:spcPts val="6720"/>
                </a:lnSpc>
              </a:pPr>
              <a:r>
                <a:rPr lang="en-US" sz="6400" b="1">
                  <a:solidFill>
                    <a:srgbClr val="2B4B82"/>
                  </a:solidFill>
                  <a:latin typeface="Clear Sans Bold"/>
                </a:rPr>
                <a:t>CẢI TIẾN VỀ BẢO MẬT</a:t>
              </a:r>
            </a:p>
          </p:txBody>
        </p:sp>
        <p:sp>
          <p:nvSpPr>
            <p:cNvPr id="7" name="TextBox 7"/>
            <p:cNvSpPr txBox="1"/>
            <p:nvPr/>
          </p:nvSpPr>
          <p:spPr>
            <a:xfrm>
              <a:off x="0" y="1587551"/>
              <a:ext cx="15611587" cy="3231727"/>
            </a:xfrm>
            <a:prstGeom prst="rect">
              <a:avLst/>
            </a:prstGeom>
          </p:spPr>
          <p:txBody>
            <a:bodyPr lIns="0" tIns="0" rIns="0" bIns="0" rtlCol="0" anchor="t">
              <a:spAutoFit/>
            </a:bodyPr>
            <a:lstStyle/>
            <a:p>
              <a:pPr>
                <a:lnSpc>
                  <a:spcPts val="3780"/>
                </a:lnSpc>
              </a:pPr>
              <a:r>
                <a:rPr lang="en-US" sz="2700" b="1">
                  <a:solidFill>
                    <a:srgbClr val="2B4B82"/>
                  </a:solidFill>
                  <a:latin typeface="Clear Sans" panose="020B0503030202020304"/>
                </a:rPr>
                <a:t>CPU NGÀY CÀNG ĐƯỢC TRANG BỊ CÁC TÍNH NĂNG BẢO MẬT CAO CẤP ĐỂ BẢO VỆ DỮ LIỆU CÁ NHÂN VÀ DOANH NGHIỆP. CÁC TÍNH NĂNG BẢO MẬT NHƯ TPM (TRUSTED PLATFORM MODULE) VÀ ẢO HÓA PHẦN CỨNG ĐẢM BẢO RẰNG THÔNG TIN QUAN TRỌNG ĐƯỢC BẢO VỆ TRƯỚC CÁC MỐI ĐE DỌA MẠNG VÀ VIÊM ĐOẠN.</a:t>
              </a:r>
            </a:p>
          </p:txBody>
        </p:sp>
      </p:grpSp>
      <p:sp>
        <p:nvSpPr>
          <p:cNvPr id="8" name="Footer Placeholder 7">
            <a:extLst>
              <a:ext uri="{FF2B5EF4-FFF2-40B4-BE49-F238E27FC236}">
                <a16:creationId xmlns:a16="http://schemas.microsoft.com/office/drawing/2014/main" id="{533F1470-D23B-0B04-AF43-A19C638A6360}"/>
              </a:ext>
            </a:extLst>
          </p:cNvPr>
          <p:cNvSpPr>
            <a:spLocks noGrp="1"/>
          </p:cNvSpPr>
          <p:nvPr>
            <p:ph type="ftr" sz="quarter" idx="11"/>
          </p:nvPr>
        </p:nvSpPr>
        <p:spPr>
          <a:xfrm>
            <a:off x="15392400" y="9829302"/>
            <a:ext cx="2895600" cy="365125"/>
          </a:xfrm>
        </p:spPr>
        <p:txBody>
          <a:bodyPr/>
          <a:lstStyle/>
          <a:p>
            <a:r>
              <a:rPr lang="en-US" dirty="0"/>
              <a:t>23127165 - Nguyễn Hải Đăng</a:t>
            </a:r>
          </a:p>
        </p:txBody>
      </p:sp>
      <p:sp>
        <p:nvSpPr>
          <p:cNvPr id="9" name="Slide Number Placeholder 8">
            <a:extLst>
              <a:ext uri="{FF2B5EF4-FFF2-40B4-BE49-F238E27FC236}">
                <a16:creationId xmlns:a16="http://schemas.microsoft.com/office/drawing/2014/main" id="{2AB77A19-08CB-A93E-F7F4-1BFCA4571A3B}"/>
              </a:ext>
            </a:extLst>
          </p:cNvPr>
          <p:cNvSpPr>
            <a:spLocks noGrp="1"/>
          </p:cNvSpPr>
          <p:nvPr>
            <p:ph type="sldNum" sz="quarter" idx="12"/>
          </p:nvPr>
        </p:nvSpPr>
        <p:spPr/>
        <p:txBody>
          <a:bodyPr/>
          <a:lstStyle/>
          <a:p>
            <a:fld id="{B6F15528-21DE-4FAA-801E-634DDDAF4B2B}" type="slidenum">
              <a:rPr lang="en-US" smtClean="0"/>
              <a:t>8</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p>
        </p:txBody>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VN"/>
          </a:p>
        </p:txBody>
      </p:sp>
      <p:graphicFrame>
        <p:nvGraphicFramePr>
          <p:cNvPr id="6" name="Table 6"/>
          <p:cNvGraphicFramePr>
            <a:graphicFrameLocks noGrp="1"/>
          </p:cNvGraphicFramePr>
          <p:nvPr/>
        </p:nvGraphicFramePr>
        <p:xfrm>
          <a:off x="0" y="1878640"/>
          <a:ext cx="10654893" cy="3067961"/>
        </p:xfrm>
        <a:graphic>
          <a:graphicData uri="http://schemas.openxmlformats.org/drawingml/2006/table">
            <a:tbl>
              <a:tblPr/>
              <a:tblGrid>
                <a:gridCol w="10099464">
                  <a:extLst>
                    <a:ext uri="{9D8B030D-6E8A-4147-A177-3AD203B41FA5}">
                      <a16:colId xmlns:a16="http://schemas.microsoft.com/office/drawing/2014/main" val="20000"/>
                    </a:ext>
                  </a:extLst>
                </a:gridCol>
                <a:gridCol w="555429">
                  <a:extLst>
                    <a:ext uri="{9D8B030D-6E8A-4147-A177-3AD203B41FA5}">
                      <a16:colId xmlns:a16="http://schemas.microsoft.com/office/drawing/2014/main" val="20001"/>
                    </a:ext>
                  </a:extLst>
                </a:gridCol>
              </a:tblGrid>
              <a:tr h="2278089">
                <a:tc>
                  <a:txBody>
                    <a:bodyPr/>
                    <a:lstStyle/>
                    <a:p>
                      <a:pPr algn="l">
                        <a:lnSpc>
                          <a:spcPts val="6120"/>
                        </a:lnSpc>
                        <a:defRPr/>
                      </a:pPr>
                      <a:r>
                        <a:rPr lang="en-US" sz="5100" b="1">
                          <a:solidFill>
                            <a:srgbClr val="2B4B82"/>
                          </a:solidFill>
                          <a:latin typeface="Clear Sans Bold"/>
                        </a:rPr>
                        <a:t>TÍCH HỢP ĐỒ HOẠ (GPU)</a:t>
                      </a:r>
                      <a:endParaRPr lang="en-US" sz="1100" b="1"/>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720"/>
                        </a:lnSpc>
                        <a:defRPr/>
                      </a:pP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789872">
                <a:tc>
                  <a:txBody>
                    <a:bodyPr/>
                    <a:lstStyle/>
                    <a:p>
                      <a:pPr algn="l">
                        <a:lnSpc>
                          <a:spcPts val="3360"/>
                        </a:lnSpc>
                        <a:defRPr/>
                      </a:pP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3360"/>
                        </a:lnSpc>
                        <a:defRPr/>
                      </a:pP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reeform 7"/>
          <p:cNvSpPr/>
          <p:nvPr/>
        </p:nvSpPr>
        <p:spPr>
          <a:xfrm>
            <a:off x="152493" y="4603844"/>
            <a:ext cx="8433069" cy="5683156"/>
          </a:xfrm>
          <a:custGeom>
            <a:avLst/>
            <a:gdLst/>
            <a:ahLst/>
            <a:cxnLst/>
            <a:rect l="l" t="t" r="r" b="b"/>
            <a:pathLst>
              <a:path w="8433069" h="5683156">
                <a:moveTo>
                  <a:pt x="0" y="0"/>
                </a:moveTo>
                <a:lnTo>
                  <a:pt x="8433069" y="0"/>
                </a:lnTo>
                <a:lnTo>
                  <a:pt x="8433069" y="5683156"/>
                </a:lnTo>
                <a:lnTo>
                  <a:pt x="0" y="5683156"/>
                </a:lnTo>
                <a:lnTo>
                  <a:pt x="0" y="0"/>
                </a:lnTo>
                <a:close/>
              </a:path>
            </a:pathLst>
          </a:custGeom>
          <a:blipFill>
            <a:blip r:embed="rId10"/>
            <a:stretch>
              <a:fillRect/>
            </a:stretch>
          </a:blipFill>
        </p:spPr>
        <p:txBody>
          <a:bodyPr/>
          <a:lstStyle/>
          <a:p>
            <a:endParaRPr lang="en-VN"/>
          </a:p>
        </p:txBody>
      </p:sp>
      <p:sp>
        <p:nvSpPr>
          <p:cNvPr id="8" name="Freeform 8"/>
          <p:cNvSpPr/>
          <p:nvPr/>
        </p:nvSpPr>
        <p:spPr>
          <a:xfrm>
            <a:off x="9927448" y="4844265"/>
            <a:ext cx="7182601" cy="4414035"/>
          </a:xfrm>
          <a:custGeom>
            <a:avLst/>
            <a:gdLst/>
            <a:ahLst/>
            <a:cxnLst/>
            <a:rect l="l" t="t" r="r" b="b"/>
            <a:pathLst>
              <a:path w="7182601" h="4414035">
                <a:moveTo>
                  <a:pt x="0" y="0"/>
                </a:moveTo>
                <a:lnTo>
                  <a:pt x="7182600" y="0"/>
                </a:lnTo>
                <a:lnTo>
                  <a:pt x="7182600" y="4414035"/>
                </a:lnTo>
                <a:lnTo>
                  <a:pt x="0" y="4414035"/>
                </a:lnTo>
                <a:lnTo>
                  <a:pt x="0" y="0"/>
                </a:lnTo>
                <a:close/>
              </a:path>
            </a:pathLst>
          </a:custGeom>
          <a:blipFill>
            <a:blip r:embed="rId11"/>
            <a:stretch>
              <a:fillRect/>
            </a:stretch>
          </a:blipFill>
        </p:spPr>
        <p:txBody>
          <a:bodyPr/>
          <a:lstStyle/>
          <a:p>
            <a:endParaRPr lang="en-VN"/>
          </a:p>
        </p:txBody>
      </p:sp>
      <p:sp>
        <p:nvSpPr>
          <p:cNvPr id="9" name="TextBox 9"/>
          <p:cNvSpPr txBox="1"/>
          <p:nvPr/>
        </p:nvSpPr>
        <p:spPr>
          <a:xfrm>
            <a:off x="353179" y="3146042"/>
            <a:ext cx="17055372" cy="1550035"/>
          </a:xfrm>
          <a:prstGeom prst="rect">
            <a:avLst/>
          </a:prstGeom>
        </p:spPr>
        <p:txBody>
          <a:bodyPr lIns="0" tIns="0" rIns="0" bIns="0" rtlCol="0" anchor="t">
            <a:spAutoFit/>
          </a:bodyPr>
          <a:lstStyle/>
          <a:p>
            <a:pPr algn="just">
              <a:lnSpc>
                <a:spcPts val="4030"/>
              </a:lnSpc>
            </a:pPr>
            <a:r>
              <a:rPr lang="en-US" sz="2880" b="1" dirty="0" err="1">
                <a:solidFill>
                  <a:srgbClr val="000000"/>
                </a:solidFill>
                <a:latin typeface="Noto Serif Display" panose="02020502080505020204"/>
              </a:rPr>
              <a:t>Các</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bộ</a:t>
            </a:r>
            <a:r>
              <a:rPr lang="en-US" sz="2880" b="1" dirty="0">
                <a:solidFill>
                  <a:srgbClr val="000000"/>
                </a:solidFill>
                <a:latin typeface="Noto Serif Display" panose="02020502080505020204"/>
              </a:rPr>
              <a:t> vi </a:t>
            </a:r>
            <a:r>
              <a:rPr lang="en-US" sz="2880" b="1" dirty="0" err="1">
                <a:solidFill>
                  <a:srgbClr val="000000"/>
                </a:solidFill>
                <a:latin typeface="Noto Serif Display" panose="02020502080505020204"/>
              </a:rPr>
              <a:t>xử</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lý</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hiện</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đại</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thường</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tích</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hợp</a:t>
            </a:r>
            <a:r>
              <a:rPr lang="en-US" sz="2880" b="1" dirty="0">
                <a:solidFill>
                  <a:srgbClr val="000000"/>
                </a:solidFill>
                <a:latin typeface="Noto Serif Display" panose="02020502080505020204"/>
              </a:rPr>
              <a:t> GPU (Graphics Processing Unit) </a:t>
            </a:r>
            <a:r>
              <a:rPr lang="en-US" sz="2880" b="1" dirty="0" err="1">
                <a:solidFill>
                  <a:srgbClr val="000000"/>
                </a:solidFill>
                <a:latin typeface="Noto Serif Display" panose="02020502080505020204"/>
              </a:rPr>
              <a:t>trực</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tiếp</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vào</a:t>
            </a:r>
            <a:r>
              <a:rPr lang="en-US" sz="2880" b="1" dirty="0">
                <a:solidFill>
                  <a:srgbClr val="000000"/>
                </a:solidFill>
                <a:latin typeface="Noto Serif Display" panose="02020502080505020204"/>
              </a:rPr>
              <a:t> chip. </a:t>
            </a:r>
            <a:r>
              <a:rPr lang="en-US" sz="2880" b="1" dirty="0" err="1">
                <a:solidFill>
                  <a:srgbClr val="000000"/>
                </a:solidFill>
                <a:latin typeface="Noto Serif Display" panose="02020502080505020204"/>
              </a:rPr>
              <a:t>Điều</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này</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giúp</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tối</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ưu</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hóa</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hiệu</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năng</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đồ</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họa</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trong</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máy</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tính</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và</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máy</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tính</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xách</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tay</a:t>
            </a:r>
            <a:r>
              <a:rPr lang="en-US" sz="2880" b="1" dirty="0">
                <a:solidFill>
                  <a:srgbClr val="000000"/>
                </a:solidFill>
                <a:latin typeface="Noto Serif Display" panose="02020502080505020204"/>
              </a:rPr>
              <a:t>. CPU </a:t>
            </a:r>
            <a:r>
              <a:rPr lang="en-US" sz="2880" b="1" dirty="0" err="1">
                <a:solidFill>
                  <a:srgbClr val="000000"/>
                </a:solidFill>
                <a:latin typeface="Noto Serif Display" panose="02020502080505020204"/>
              </a:rPr>
              <a:t>tích</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hợp</a:t>
            </a:r>
            <a:r>
              <a:rPr lang="en-US" sz="2880" b="1" dirty="0">
                <a:solidFill>
                  <a:srgbClr val="000000"/>
                </a:solidFill>
                <a:latin typeface="Noto Serif Display" panose="02020502080505020204"/>
              </a:rPr>
              <a:t> GPU </a:t>
            </a:r>
            <a:r>
              <a:rPr lang="en-US" sz="2880" b="1" dirty="0" err="1">
                <a:solidFill>
                  <a:srgbClr val="000000"/>
                </a:solidFill>
                <a:latin typeface="Noto Serif Display" panose="02020502080505020204"/>
              </a:rPr>
              <a:t>trực</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tiếp</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thường</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tiết</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kiệm</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không</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gian</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và</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tiêu</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thụ</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năng</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lượng</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ít</a:t>
            </a:r>
            <a:r>
              <a:rPr lang="en-US" sz="2880" b="1" dirty="0">
                <a:solidFill>
                  <a:srgbClr val="000000"/>
                </a:solidFill>
                <a:latin typeface="Noto Serif Display" panose="02020502080505020204"/>
              </a:rPr>
              <a:t> </a:t>
            </a:r>
            <a:r>
              <a:rPr lang="en-US" sz="2880" b="1" dirty="0" err="1">
                <a:solidFill>
                  <a:srgbClr val="000000"/>
                </a:solidFill>
                <a:latin typeface="Noto Serif Display" panose="02020502080505020204"/>
              </a:rPr>
              <a:t>hơn</a:t>
            </a:r>
            <a:r>
              <a:rPr lang="en-US" sz="2880" b="1" dirty="0">
                <a:solidFill>
                  <a:srgbClr val="000000"/>
                </a:solidFill>
                <a:latin typeface="Noto Serif Display" panose="02020502080505020204"/>
              </a:rPr>
              <a:t>.</a:t>
            </a:r>
          </a:p>
        </p:txBody>
      </p:sp>
      <p:sp>
        <p:nvSpPr>
          <p:cNvPr id="10" name="Footer Placeholder 9">
            <a:extLst>
              <a:ext uri="{FF2B5EF4-FFF2-40B4-BE49-F238E27FC236}">
                <a16:creationId xmlns:a16="http://schemas.microsoft.com/office/drawing/2014/main" id="{A03C6E04-2AA8-4735-FC91-069DCA811E41}"/>
              </a:ext>
            </a:extLst>
          </p:cNvPr>
          <p:cNvSpPr>
            <a:spLocks noGrp="1"/>
          </p:cNvSpPr>
          <p:nvPr>
            <p:ph type="ftr" sz="quarter" idx="11"/>
          </p:nvPr>
        </p:nvSpPr>
        <p:spPr>
          <a:xfrm>
            <a:off x="14512951" y="9639300"/>
            <a:ext cx="2895600" cy="365125"/>
          </a:xfrm>
        </p:spPr>
        <p:txBody>
          <a:bodyPr/>
          <a:lstStyle/>
          <a:p>
            <a:r>
              <a:rPr lang="en-US" dirty="0"/>
              <a:t>23127165 - Nguyễn Hải Đăng</a:t>
            </a:r>
          </a:p>
        </p:txBody>
      </p:sp>
      <p:sp>
        <p:nvSpPr>
          <p:cNvPr id="11" name="Slide Number Placeholder 10">
            <a:extLst>
              <a:ext uri="{FF2B5EF4-FFF2-40B4-BE49-F238E27FC236}">
                <a16:creationId xmlns:a16="http://schemas.microsoft.com/office/drawing/2014/main" id="{3C9FFE9B-2E8B-F656-A982-94CF4469555F}"/>
              </a:ext>
            </a:extLst>
          </p:cNvPr>
          <p:cNvSpPr>
            <a:spLocks noGrp="1"/>
          </p:cNvSpPr>
          <p:nvPr>
            <p:ph type="sldNum" sz="quarter" idx="12"/>
          </p:nvPr>
        </p:nvSpPr>
        <p:spPr/>
        <p:txBody>
          <a:bodyPr/>
          <a:lstStyle/>
          <a:p>
            <a:fld id="{B6F15528-21DE-4FAA-801E-634DDDAF4B2B}" type="slidenum">
              <a:rPr lang="en-US" smtClean="0"/>
              <a:t>9</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972</Words>
  <Application>Microsoft Macintosh PowerPoint</Application>
  <PresentationFormat>Custom</PresentationFormat>
  <Paragraphs>143</Paragraphs>
  <Slides>15</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Calibri</vt:lpstr>
      <vt:lpstr>Clear Sans Bold</vt:lpstr>
      <vt:lpstr>Clear Sans</vt:lpstr>
      <vt:lpstr>Noto Serif Display</vt:lpstr>
      <vt:lpstr>Noto Serif Display Bold</vt:lpstr>
      <vt:lpstr>Arial</vt:lpstr>
      <vt:lpstr>DejaVu Serif Bold</vt:lpstr>
      <vt:lpstr>Clear Sans Medium</vt:lpstr>
      <vt:lpstr>Söhne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dc:creator/>
  <cp:lastModifiedBy>NGUYỄN HẢI ĐĂNG</cp:lastModifiedBy>
  <cp:revision>5</cp:revision>
  <dcterms:created xsi:type="dcterms:W3CDTF">2023-10-24T01:21:43Z</dcterms:created>
  <dcterms:modified xsi:type="dcterms:W3CDTF">2023-10-24T02:40:27Z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1033-5.5.1.8075</vt:lpwstr>
  </property>
</Properties>
</file>